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2.xml" ContentType="application/vnd.openxmlformats-officedocument.themeOverride+xml"/>
  <Override PartName="/ppt/notesSlides/notesSlide2.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drawings/drawing1.xml" ContentType="application/vnd.openxmlformats-officedocument.drawingml.chartshapes+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1" r:id="rId2"/>
  </p:sldMasterIdLst>
  <p:notesMasterIdLst>
    <p:notesMasterId r:id="rId19"/>
  </p:notesMasterIdLst>
  <p:handoutMasterIdLst>
    <p:handoutMasterId r:id="rId20"/>
  </p:handoutMasterIdLst>
  <p:sldIdLst>
    <p:sldId id="256" r:id="rId3"/>
    <p:sldId id="257" r:id="rId4"/>
    <p:sldId id="271" r:id="rId5"/>
    <p:sldId id="259" r:id="rId6"/>
    <p:sldId id="261" r:id="rId7"/>
    <p:sldId id="272" r:id="rId8"/>
    <p:sldId id="262" r:id="rId9"/>
    <p:sldId id="263" r:id="rId10"/>
    <p:sldId id="264" r:id="rId11"/>
    <p:sldId id="265" r:id="rId12"/>
    <p:sldId id="266" r:id="rId13"/>
    <p:sldId id="267" r:id="rId14"/>
    <p:sldId id="268" r:id="rId15"/>
    <p:sldId id="269" r:id="rId16"/>
    <p:sldId id="270" r:id="rId17"/>
    <p:sldId id="273" r:id="rId18"/>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DA9DD"/>
    <a:srgbClr val="4267B2"/>
    <a:srgbClr val="FEF3D4"/>
    <a:srgbClr val="F8E08E"/>
    <a:srgbClr val="E8303B"/>
    <a:srgbClr val="383333"/>
    <a:srgbClr val="C26E68"/>
    <a:srgbClr val="0099D2"/>
    <a:srgbClr val="ED1C24"/>
    <a:srgbClr val="EF4129"/>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08" autoAdjust="0"/>
    <p:restoredTop sz="94660"/>
  </p:normalViewPr>
  <p:slideViewPr>
    <p:cSldViewPr snapToGrid="0" snapToObjects="1">
      <p:cViewPr varScale="1">
        <p:scale>
          <a:sx n="71" d="100"/>
          <a:sy n="71" d="100"/>
        </p:scale>
        <p:origin x="452" y="36"/>
      </p:cViewPr>
      <p:guideLst>
        <p:guide orient="horz" pos="2160"/>
        <p:guide pos="384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60" d="100"/>
          <a:sy n="60" d="100"/>
        </p:scale>
        <p:origin x="2538" y="90"/>
      </p:cViewPr>
      <p:guideLst>
        <p:guide orient="horz" pos="3126"/>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C:\Users\drtarumbiswa\Downloads\VMMC%20Data.xlsx" TargetMode="Externa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5" Type="http://schemas.openxmlformats.org/officeDocument/2006/relationships/chartUserShapes" Target="../drawings/drawing1.xml"/><Relationship Id="rId4"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8808807218141531E-2"/>
          <c:y val="7.2610731744091925E-2"/>
          <c:w val="0.818271899661422"/>
          <c:h val="0.76225781460790076"/>
        </c:manualLayout>
      </c:layout>
      <c:barChart>
        <c:barDir val="col"/>
        <c:grouping val="stacked"/>
        <c:varyColors val="0"/>
        <c:ser>
          <c:idx val="0"/>
          <c:order val="0"/>
          <c:tx>
            <c:strRef>
              <c:f>Sheet1!$B$1</c:f>
              <c:strCache>
                <c:ptCount val="1"/>
                <c:pt idx="0">
                  <c:v>Known</c:v>
                </c:pt>
              </c:strCache>
            </c:strRef>
          </c:tx>
          <c:spPr>
            <a:solidFill>
              <a:srgbClr val="008080"/>
            </a:solidFill>
          </c:spPr>
          <c:invertIfNegative val="0"/>
          <c:dLbls>
            <c:dLbl>
              <c:idx val="0"/>
              <c:layout>
                <c:manualLayout>
                  <c:x val="2.8912998737845156E-3"/>
                  <c:y val="-2.2046161537606992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8044-49B2-8A3F-EF2B017ED35C}"/>
                </c:ext>
                <c:ext xmlns:c15="http://schemas.microsoft.com/office/drawing/2012/chart" uri="{CE6537A1-D6FC-4f65-9D91-7224C49458BB}">
                  <c15:layout/>
                </c:ext>
              </c:extLst>
            </c:dLbl>
            <c:dLbl>
              <c:idx val="1"/>
              <c:layout>
                <c:manualLayout>
                  <c:x val="-2.8912998737844627E-3"/>
                  <c:y val="-3.149451648229562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8044-49B2-8A3F-EF2B017ED35C}"/>
                </c:ext>
                <c:ext xmlns:c15="http://schemas.microsoft.com/office/drawing/2012/chart" uri="{CE6537A1-D6FC-4f65-9D91-7224C49458BB}">
                  <c15:layout/>
                </c:ext>
              </c:extLst>
            </c:dLbl>
            <c:dLbl>
              <c:idx val="2"/>
              <c:layout>
                <c:manualLayout>
                  <c:x val="-1.4456499368922578E-3"/>
                  <c:y val="-4.7241774723443423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8044-49B2-8A3F-EF2B017ED35C}"/>
                </c:ext>
                <c:ext xmlns:c15="http://schemas.microsoft.com/office/drawing/2012/chart" uri="{CE6537A1-D6FC-4f65-9D91-7224C49458BB}">
                  <c15:layout/>
                </c:ext>
              </c:extLst>
            </c:dLbl>
            <c:spPr>
              <a:noFill/>
              <a:ln>
                <a:noFill/>
              </a:ln>
              <a:effectLst/>
            </c:spPr>
            <c:txPr>
              <a:bodyPr/>
              <a:lstStyle/>
              <a:p>
                <a:pPr>
                  <a:defRPr sz="1800" b="1">
                    <a:solidFill>
                      <a:schemeClr val="bg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Sheet1!$A$2:$A$4</c:f>
              <c:strCache>
                <c:ptCount val="3"/>
                <c:pt idx="0">
                  <c:v>People living with HIV diagnosed </c:v>
                </c:pt>
                <c:pt idx="1">
                  <c:v>People living with HIV on treatment </c:v>
                </c:pt>
                <c:pt idx="2">
                  <c:v>People living with HIV virally suppressed </c:v>
                </c:pt>
              </c:strCache>
            </c:strRef>
          </c:cat>
          <c:val>
            <c:numRef>
              <c:f>Sheet1!$B$2:$B$4</c:f>
              <c:numCache>
                <c:formatCode>0%</c:formatCode>
                <c:ptCount val="3"/>
                <c:pt idx="0">
                  <c:v>0.81</c:v>
                </c:pt>
                <c:pt idx="1">
                  <c:v>0.92</c:v>
                </c:pt>
                <c:pt idx="2">
                  <c:v>0.89</c:v>
                </c:pt>
              </c:numCache>
            </c:numRef>
          </c:val>
          <c:extLst xmlns:c16r2="http://schemas.microsoft.com/office/drawing/2015/06/chart">
            <c:ext xmlns:c16="http://schemas.microsoft.com/office/drawing/2014/chart" uri="{C3380CC4-5D6E-409C-BE32-E72D297353CC}">
              <c16:uniqueId val="{00000003-8044-49B2-8A3F-EF2B017ED35C}"/>
            </c:ext>
          </c:extLst>
        </c:ser>
        <c:ser>
          <c:idx val="1"/>
          <c:order val="1"/>
          <c:tx>
            <c:strRef>
              <c:f>Sheet1!$C$1</c:f>
              <c:strCache>
                <c:ptCount val="1"/>
                <c:pt idx="0">
                  <c:v>Unknown</c:v>
                </c:pt>
              </c:strCache>
            </c:strRef>
          </c:tx>
          <c:spPr>
            <a:solidFill>
              <a:srgbClr val="88ECD9"/>
            </a:solidFill>
          </c:spPr>
          <c:invertIfNegative val="0"/>
          <c:cat>
            <c:strRef>
              <c:f>Sheet1!$A$2:$A$4</c:f>
              <c:strCache>
                <c:ptCount val="3"/>
                <c:pt idx="0">
                  <c:v>People living with HIV diagnosed </c:v>
                </c:pt>
                <c:pt idx="1">
                  <c:v>People living with HIV on treatment </c:v>
                </c:pt>
                <c:pt idx="2">
                  <c:v>People living with HIV virally suppressed </c:v>
                </c:pt>
              </c:strCache>
            </c:strRef>
          </c:cat>
          <c:val>
            <c:numRef>
              <c:f>Sheet1!$C$2:$C$4</c:f>
              <c:numCache>
                <c:formatCode>0%</c:formatCode>
                <c:ptCount val="3"/>
                <c:pt idx="0">
                  <c:v>0.19</c:v>
                </c:pt>
                <c:pt idx="1">
                  <c:v>0.08</c:v>
                </c:pt>
                <c:pt idx="2">
                  <c:v>0.12</c:v>
                </c:pt>
              </c:numCache>
            </c:numRef>
          </c:val>
          <c:extLst xmlns:c16r2="http://schemas.microsoft.com/office/drawing/2015/06/chart">
            <c:ext xmlns:c16="http://schemas.microsoft.com/office/drawing/2014/chart" uri="{C3380CC4-5D6E-409C-BE32-E72D297353CC}">
              <c16:uniqueId val="{00000004-8044-49B2-8A3F-EF2B017ED35C}"/>
            </c:ext>
          </c:extLst>
        </c:ser>
        <c:dLbls>
          <c:showLegendKey val="0"/>
          <c:showVal val="0"/>
          <c:showCatName val="0"/>
          <c:showSerName val="0"/>
          <c:showPercent val="0"/>
          <c:showBubbleSize val="0"/>
        </c:dLbls>
        <c:gapWidth val="75"/>
        <c:overlap val="100"/>
        <c:axId val="1424717104"/>
        <c:axId val="1424713296"/>
      </c:barChart>
      <c:catAx>
        <c:axId val="1424717104"/>
        <c:scaling>
          <c:orientation val="minMax"/>
        </c:scaling>
        <c:delete val="0"/>
        <c:axPos val="b"/>
        <c:numFmt formatCode="General" sourceLinked="0"/>
        <c:majorTickMark val="none"/>
        <c:minorTickMark val="none"/>
        <c:tickLblPos val="nextTo"/>
        <c:txPr>
          <a:bodyPr/>
          <a:lstStyle/>
          <a:p>
            <a:pPr>
              <a:defRPr sz="1600" b="1">
                <a:latin typeface="Arial" panose="020B0604020202020204" pitchFamily="34" charset="0"/>
                <a:cs typeface="Arial" panose="020B0604020202020204" pitchFamily="34" charset="0"/>
              </a:defRPr>
            </a:pPr>
            <a:endParaRPr lang="en-US"/>
          </a:p>
        </c:txPr>
        <c:crossAx val="1424713296"/>
        <c:crosses val="autoZero"/>
        <c:auto val="1"/>
        <c:lblAlgn val="ctr"/>
        <c:lblOffset val="100"/>
        <c:noMultiLvlLbl val="0"/>
      </c:catAx>
      <c:valAx>
        <c:axId val="1424713296"/>
        <c:scaling>
          <c:orientation val="minMax"/>
          <c:max val="1"/>
        </c:scaling>
        <c:delete val="0"/>
        <c:axPos val="l"/>
        <c:majorGridlines/>
        <c:numFmt formatCode="0%" sourceLinked="1"/>
        <c:majorTickMark val="none"/>
        <c:minorTickMark val="none"/>
        <c:tickLblPos val="nextTo"/>
        <c:spPr>
          <a:ln w="9525">
            <a:noFill/>
          </a:ln>
        </c:spPr>
        <c:txPr>
          <a:bodyPr/>
          <a:lstStyle/>
          <a:p>
            <a:pPr>
              <a:defRPr>
                <a:latin typeface="Arial" panose="020B0604020202020204" pitchFamily="34" charset="0"/>
                <a:cs typeface="Arial" panose="020B0604020202020204" pitchFamily="34" charset="0"/>
              </a:defRPr>
            </a:pPr>
            <a:endParaRPr lang="en-US"/>
          </a:p>
        </c:txPr>
        <c:crossAx val="1424717104"/>
        <c:crosses val="autoZero"/>
        <c:crossBetween val="between"/>
        <c:majorUnit val="0.2"/>
      </c:valAx>
    </c:plotArea>
    <c:plotVisOnly val="1"/>
    <c:dispBlanksAs val="gap"/>
    <c:showDLblsOverMax val="0"/>
  </c:chart>
  <c:txPr>
    <a:bodyPr/>
    <a:lstStyle/>
    <a:p>
      <a:pPr>
        <a:defRPr sz="18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3200" b="1" i="0" u="none" strike="noStrike" kern="1200" baseline="0">
                <a:solidFill>
                  <a:schemeClr val="tx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defRPr>
            </a:pPr>
            <a:r>
              <a:rPr lang="en-US" sz="3200" dirty="0" smtClean="0">
                <a:effectLst>
                  <a:outerShdw blurRad="38100" dist="38100" dir="2700000" algn="tl">
                    <a:srgbClr val="000000">
                      <a:alpha val="43137"/>
                    </a:srgbClr>
                  </a:outerShdw>
                </a:effectLst>
              </a:rPr>
              <a:t>Total</a:t>
            </a:r>
            <a:r>
              <a:rPr lang="en-US" sz="3200" baseline="0" dirty="0" smtClean="0">
                <a:effectLst>
                  <a:outerShdw blurRad="38100" dist="38100" dir="2700000" algn="tl">
                    <a:srgbClr val="000000">
                      <a:alpha val="43137"/>
                    </a:srgbClr>
                  </a:outerShdw>
                </a:effectLst>
              </a:rPr>
              <a:t> New PrEP Clients</a:t>
            </a:r>
            <a:endParaRPr lang="en-US" sz="3200" dirty="0">
              <a:effectLst>
                <a:outerShdw blurRad="38100" dist="38100" dir="2700000" algn="tl">
                  <a:srgbClr val="000000">
                    <a:alpha val="43137"/>
                  </a:srgbClr>
                </a:outerShdw>
              </a:effectLst>
            </a:endParaRPr>
          </a:p>
        </c:rich>
      </c:tx>
      <c:layout/>
      <c:overlay val="0"/>
      <c:spPr>
        <a:noFill/>
        <a:ln>
          <a:noFill/>
        </a:ln>
        <a:effectLst/>
      </c:spPr>
      <c:txPr>
        <a:bodyPr rot="0" spcFirstLastPara="1" vertOverflow="ellipsis" vert="horz" wrap="square" anchor="ctr" anchorCtr="1"/>
        <a:lstStyle/>
        <a:p>
          <a:pPr>
            <a:defRPr sz="3200" b="1" i="0" u="none" strike="noStrike" kern="1200" baseline="0">
              <a:solidFill>
                <a:schemeClr val="tx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defRPr>
          </a:pPr>
          <a:endParaRPr lang="en-US"/>
        </a:p>
      </c:txPr>
    </c:title>
    <c:autoTitleDeleted val="0"/>
    <c:plotArea>
      <c:layout/>
      <c:lineChart>
        <c:grouping val="stacked"/>
        <c:varyColors val="0"/>
        <c:ser>
          <c:idx val="0"/>
          <c:order val="0"/>
          <c:tx>
            <c:strRef>
              <c:f>'[VMMC Data.xlsx]Sheet3'!$B$1</c:f>
              <c:strCache>
                <c:ptCount val="1"/>
                <c:pt idx="0">
                  <c:v>PrEP - New</c:v>
                </c:pt>
              </c:strCache>
            </c:strRef>
          </c:tx>
          <c:spPr>
            <a:ln w="31750" cap="rnd">
              <a:solidFill>
                <a:schemeClr val="accent6"/>
              </a:solidFill>
              <a:round/>
            </a:ln>
            <a:effectLst/>
          </c:spPr>
          <c:marker>
            <c:symbol val="none"/>
          </c:marker>
          <c:dLbls>
            <c:dLbl>
              <c:idx val="1"/>
              <c:layout>
                <c:manualLayout>
                  <c:x val="-5.2496219480196719E-2"/>
                  <c:y val="-3.9048925034756744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CA06-4A7B-B767-EB0DAE114079}"/>
                </c:ext>
                <c:ext xmlns:c15="http://schemas.microsoft.com/office/drawing/2012/chart" uri="{CE6537A1-D6FC-4f65-9D91-7224C49458BB}">
                  <c15:layout/>
                </c:ext>
              </c:extLst>
            </c:dLbl>
            <c:dLbl>
              <c:idx val="3"/>
              <c:layout>
                <c:manualLayout>
                  <c:x val="-2.420539956882382E-2"/>
                  <c:y val="-3.9048925034756703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CA06-4A7B-B767-EB0DAE114079}"/>
                </c:ext>
                <c:ext xmlns:c15="http://schemas.microsoft.com/office/drawing/2012/chart" uri="{CE6537A1-D6FC-4f65-9D91-7224C49458BB}">
                  <c15:layout/>
                </c:ext>
              </c:extLst>
            </c:dLbl>
            <c:dLbl>
              <c:idx val="5"/>
              <c:layout>
                <c:manualLayout>
                  <c:x val="-2.6713731130359866E-2"/>
                  <c:y val="-4.3869779977319209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CA06-4A7B-B767-EB0DAE114079}"/>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'[VMMC Data.xlsx]Sheet3'!$A$2:$A$7</c:f>
              <c:strCache>
                <c:ptCount val="6"/>
                <c:pt idx="0">
                  <c:v>Jan to Mar 2018</c:v>
                </c:pt>
                <c:pt idx="1">
                  <c:v>Apr to Jun 2018</c:v>
                </c:pt>
                <c:pt idx="2">
                  <c:v>Jul to Sep 2018</c:v>
                </c:pt>
                <c:pt idx="3">
                  <c:v>Oct to Dec 2018</c:v>
                </c:pt>
                <c:pt idx="4">
                  <c:v>Jan to Mar 2019</c:v>
                </c:pt>
                <c:pt idx="5">
                  <c:v>Apr to Jun 2019</c:v>
                </c:pt>
              </c:strCache>
            </c:strRef>
          </c:cat>
          <c:val>
            <c:numRef>
              <c:f>'[VMMC Data.xlsx]Sheet3'!$B$2:$B$7</c:f>
              <c:numCache>
                <c:formatCode>General</c:formatCode>
                <c:ptCount val="6"/>
                <c:pt idx="0">
                  <c:v>436</c:v>
                </c:pt>
                <c:pt idx="1">
                  <c:v>1178</c:v>
                </c:pt>
                <c:pt idx="2">
                  <c:v>2868</c:v>
                </c:pt>
                <c:pt idx="3">
                  <c:v>2723</c:v>
                </c:pt>
                <c:pt idx="4">
                  <c:v>2493</c:v>
                </c:pt>
                <c:pt idx="5">
                  <c:v>2189</c:v>
                </c:pt>
              </c:numCache>
            </c:numRef>
          </c:val>
          <c:smooth val="0"/>
          <c:extLst xmlns:c16r2="http://schemas.microsoft.com/office/drawing/2015/06/chart">
            <c:ext xmlns:c16="http://schemas.microsoft.com/office/drawing/2014/chart" uri="{C3380CC4-5D6E-409C-BE32-E72D297353CC}">
              <c16:uniqueId val="{00000000-30F0-4817-877E-79F67AEE5B14}"/>
            </c:ext>
          </c:extLst>
        </c:ser>
        <c:dLbls>
          <c:dLblPos val="t"/>
          <c:showLegendKey val="0"/>
          <c:showVal val="1"/>
          <c:showCatName val="0"/>
          <c:showSerName val="0"/>
          <c:showPercent val="0"/>
          <c:showBubbleSize val="0"/>
        </c:dLbls>
        <c:smooth val="0"/>
        <c:axId val="1424712208"/>
        <c:axId val="1424710576"/>
      </c:lineChart>
      <c:catAx>
        <c:axId val="1424712208"/>
        <c:scaling>
          <c:orientation val="minMax"/>
        </c:scaling>
        <c:delete val="0"/>
        <c:axPos val="b"/>
        <c:numFmt formatCode="General" sourceLinked="1"/>
        <c:majorTickMark val="out"/>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1424710576"/>
        <c:crosses val="autoZero"/>
        <c:auto val="1"/>
        <c:lblAlgn val="ctr"/>
        <c:lblOffset val="100"/>
        <c:noMultiLvlLbl val="0"/>
      </c:catAx>
      <c:valAx>
        <c:axId val="1424710576"/>
        <c:scaling>
          <c:orientation val="minMax"/>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1424712208"/>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accent1">
        <a:lumMod val="40000"/>
        <a:lumOff val="60000"/>
      </a:schemeClr>
    </a:solidFill>
    <a:ln w="9525" cap="flat" cmpd="sng" algn="ctr">
      <a:solidFill>
        <a:schemeClr val="tx2">
          <a:lumMod val="15000"/>
          <a:lumOff val="85000"/>
        </a:schemeClr>
      </a:solidFill>
      <a:round/>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0915718868474771E-2"/>
          <c:y val="4.0196528341040351E-2"/>
          <c:w val="0.8921089724895499"/>
          <c:h val="0.74956644585914645"/>
        </c:manualLayout>
      </c:layout>
      <c:barChart>
        <c:barDir val="col"/>
        <c:grouping val="clustered"/>
        <c:varyColors val="0"/>
        <c:ser>
          <c:idx val="1"/>
          <c:order val="1"/>
          <c:tx>
            <c:strRef>
              <c:f>Sheet4!$C$1</c:f>
              <c:strCache>
                <c:ptCount val="1"/>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Sheet4!$A$2:$A$18</c:f>
              <c:numCache>
                <c:formatCode>mmm\-yy</c:formatCode>
                <c:ptCount val="17"/>
                <c:pt idx="0">
                  <c:v>43101</c:v>
                </c:pt>
                <c:pt idx="1">
                  <c:v>43132</c:v>
                </c:pt>
                <c:pt idx="2">
                  <c:v>43160</c:v>
                </c:pt>
                <c:pt idx="3">
                  <c:v>43191</c:v>
                </c:pt>
                <c:pt idx="4">
                  <c:v>43221</c:v>
                </c:pt>
                <c:pt idx="5">
                  <c:v>43252</c:v>
                </c:pt>
                <c:pt idx="6">
                  <c:v>43282</c:v>
                </c:pt>
                <c:pt idx="7">
                  <c:v>43313</c:v>
                </c:pt>
                <c:pt idx="8">
                  <c:v>43344</c:v>
                </c:pt>
                <c:pt idx="9">
                  <c:v>43374</c:v>
                </c:pt>
                <c:pt idx="10">
                  <c:v>43405</c:v>
                </c:pt>
                <c:pt idx="11">
                  <c:v>43435</c:v>
                </c:pt>
                <c:pt idx="12">
                  <c:v>43466</c:v>
                </c:pt>
                <c:pt idx="13">
                  <c:v>43497</c:v>
                </c:pt>
                <c:pt idx="14">
                  <c:v>43525</c:v>
                </c:pt>
                <c:pt idx="15">
                  <c:v>43556</c:v>
                </c:pt>
                <c:pt idx="16">
                  <c:v>43586</c:v>
                </c:pt>
              </c:numCache>
            </c:numRef>
          </c:cat>
          <c:val>
            <c:numRef>
              <c:f>Sheet4!$C$2:$C$18</c:f>
              <c:numCache>
                <c:formatCode>General</c:formatCode>
                <c:ptCount val="17"/>
              </c:numCache>
            </c:numRef>
          </c:val>
          <c:extLst xmlns:c16r2="http://schemas.microsoft.com/office/drawing/2015/06/chart">
            <c:ext xmlns:c16="http://schemas.microsoft.com/office/drawing/2014/chart" uri="{C3380CC4-5D6E-409C-BE32-E72D297353CC}">
              <c16:uniqueId val="{00000000-F50F-4097-B66D-753E112ADD5E}"/>
            </c:ext>
          </c:extLst>
        </c:ser>
        <c:dLbls>
          <c:showLegendKey val="0"/>
          <c:showVal val="1"/>
          <c:showCatName val="0"/>
          <c:showSerName val="0"/>
          <c:showPercent val="0"/>
          <c:showBubbleSize val="0"/>
        </c:dLbls>
        <c:gapWidth val="219"/>
        <c:axId val="1424709488"/>
        <c:axId val="1424706224"/>
      </c:barChart>
      <c:lineChart>
        <c:grouping val="standard"/>
        <c:varyColors val="0"/>
        <c:ser>
          <c:idx val="0"/>
          <c:order val="0"/>
          <c:tx>
            <c:strRef>
              <c:f>Sheet4!$B$1</c:f>
              <c:strCache>
                <c:ptCount val="1"/>
                <c:pt idx="0">
                  <c:v>30 Day Continuation (%)</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1"/>
              <c:layout>
                <c:manualLayout>
                  <c:x val="0"/>
                  <c:y val="-2.5254293948050392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ED97-48F4-B8F1-D7FF23CD5918}"/>
                </c:ext>
                <c:ext xmlns:c15="http://schemas.microsoft.com/office/drawing/2012/chart" uri="{CE6537A1-D6FC-4f65-9D91-7224C49458BB}">
                  <c15:layout/>
                </c:ext>
              </c:extLst>
            </c:dLbl>
            <c:dLbl>
              <c:idx val="5"/>
              <c:layout>
                <c:manualLayout>
                  <c:x val="0"/>
                  <c:y val="2.5254293948050292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ED97-48F4-B8F1-D7FF23CD5918}"/>
                </c:ext>
                <c:ext xmlns:c15="http://schemas.microsoft.com/office/drawing/2012/chart" uri="{CE6537A1-D6FC-4f65-9D91-7224C49458BB}">
                  <c15:layout/>
                </c:ext>
              </c:extLst>
            </c:dLbl>
            <c:dLbl>
              <c:idx val="10"/>
              <c:layout>
                <c:manualLayout>
                  <c:x val="0"/>
                  <c:y val="-2.5254293948050496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ED97-48F4-B8F1-D7FF23CD5918}"/>
                </c:ext>
                <c:ext xmlns:c15="http://schemas.microsoft.com/office/drawing/2012/chart" uri="{CE6537A1-D6FC-4f65-9D91-7224C49458BB}">
                  <c15:layout/>
                </c:ext>
              </c:extLst>
            </c:dLbl>
            <c:dLbl>
              <c:idx val="11"/>
              <c:layout>
                <c:manualLayout>
                  <c:x val="-8.4875562720133283E-17"/>
                  <c:y val="2.8060326608944777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ED97-48F4-B8F1-D7FF23CD5918}"/>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Sheet4!$A$2:$A$18</c:f>
              <c:numCache>
                <c:formatCode>mmm\-yy</c:formatCode>
                <c:ptCount val="17"/>
                <c:pt idx="0">
                  <c:v>43101</c:v>
                </c:pt>
                <c:pt idx="1">
                  <c:v>43132</c:v>
                </c:pt>
                <c:pt idx="2">
                  <c:v>43160</c:v>
                </c:pt>
                <c:pt idx="3">
                  <c:v>43191</c:v>
                </c:pt>
                <c:pt idx="4">
                  <c:v>43221</c:v>
                </c:pt>
                <c:pt idx="5">
                  <c:v>43252</c:v>
                </c:pt>
                <c:pt idx="6">
                  <c:v>43282</c:v>
                </c:pt>
                <c:pt idx="7">
                  <c:v>43313</c:v>
                </c:pt>
                <c:pt idx="8">
                  <c:v>43344</c:v>
                </c:pt>
                <c:pt idx="9">
                  <c:v>43374</c:v>
                </c:pt>
                <c:pt idx="10">
                  <c:v>43405</c:v>
                </c:pt>
                <c:pt idx="11">
                  <c:v>43435</c:v>
                </c:pt>
                <c:pt idx="12">
                  <c:v>43466</c:v>
                </c:pt>
                <c:pt idx="13">
                  <c:v>43497</c:v>
                </c:pt>
                <c:pt idx="14">
                  <c:v>43525</c:v>
                </c:pt>
                <c:pt idx="15">
                  <c:v>43556</c:v>
                </c:pt>
                <c:pt idx="16">
                  <c:v>43586</c:v>
                </c:pt>
              </c:numCache>
            </c:numRef>
          </c:cat>
          <c:val>
            <c:numRef>
              <c:f>Sheet4!$B$2:$B$18</c:f>
              <c:numCache>
                <c:formatCode>0%</c:formatCode>
                <c:ptCount val="17"/>
                <c:pt idx="0">
                  <c:v>0.55000000000000004</c:v>
                </c:pt>
                <c:pt idx="1">
                  <c:v>0.57999999999999996</c:v>
                </c:pt>
                <c:pt idx="2">
                  <c:v>0.54</c:v>
                </c:pt>
                <c:pt idx="3">
                  <c:v>0.37</c:v>
                </c:pt>
                <c:pt idx="4">
                  <c:v>0.28999999999999998</c:v>
                </c:pt>
                <c:pt idx="5">
                  <c:v>0.21</c:v>
                </c:pt>
                <c:pt idx="6">
                  <c:v>0.23</c:v>
                </c:pt>
                <c:pt idx="8">
                  <c:v>0.13</c:v>
                </c:pt>
                <c:pt idx="9">
                  <c:v>0.23</c:v>
                </c:pt>
                <c:pt idx="10">
                  <c:v>0.17</c:v>
                </c:pt>
                <c:pt idx="11">
                  <c:v>0.13</c:v>
                </c:pt>
                <c:pt idx="12">
                  <c:v>0.14000000000000001</c:v>
                </c:pt>
                <c:pt idx="13">
                  <c:v>0.21</c:v>
                </c:pt>
                <c:pt idx="14">
                  <c:v>0.32</c:v>
                </c:pt>
                <c:pt idx="15">
                  <c:v>0.39</c:v>
                </c:pt>
                <c:pt idx="16">
                  <c:v>0.5</c:v>
                </c:pt>
              </c:numCache>
            </c:numRef>
          </c:val>
          <c:smooth val="0"/>
          <c:extLst xmlns:c16r2="http://schemas.microsoft.com/office/drawing/2015/06/chart">
            <c:ext xmlns:c16="http://schemas.microsoft.com/office/drawing/2014/chart" uri="{C3380CC4-5D6E-409C-BE32-E72D297353CC}">
              <c16:uniqueId val="{00000001-F50F-4097-B66D-753E112ADD5E}"/>
            </c:ext>
          </c:extLst>
        </c:ser>
        <c:ser>
          <c:idx val="2"/>
          <c:order val="2"/>
          <c:tx>
            <c:strRef>
              <c:f>Sheet4!$D$1</c:f>
              <c:strCache>
                <c:ptCount val="1"/>
              </c:strCache>
            </c:strRef>
          </c:tx>
          <c:spPr>
            <a:ln w="28575" cap="rnd">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Sheet4!$A$2:$A$18</c:f>
              <c:numCache>
                <c:formatCode>mmm\-yy</c:formatCode>
                <c:ptCount val="17"/>
                <c:pt idx="0">
                  <c:v>43101</c:v>
                </c:pt>
                <c:pt idx="1">
                  <c:v>43132</c:v>
                </c:pt>
                <c:pt idx="2">
                  <c:v>43160</c:v>
                </c:pt>
                <c:pt idx="3">
                  <c:v>43191</c:v>
                </c:pt>
                <c:pt idx="4">
                  <c:v>43221</c:v>
                </c:pt>
                <c:pt idx="5">
                  <c:v>43252</c:v>
                </c:pt>
                <c:pt idx="6">
                  <c:v>43282</c:v>
                </c:pt>
                <c:pt idx="7">
                  <c:v>43313</c:v>
                </c:pt>
                <c:pt idx="8">
                  <c:v>43344</c:v>
                </c:pt>
                <c:pt idx="9">
                  <c:v>43374</c:v>
                </c:pt>
                <c:pt idx="10">
                  <c:v>43405</c:v>
                </c:pt>
                <c:pt idx="11">
                  <c:v>43435</c:v>
                </c:pt>
                <c:pt idx="12">
                  <c:v>43466</c:v>
                </c:pt>
                <c:pt idx="13">
                  <c:v>43497</c:v>
                </c:pt>
                <c:pt idx="14">
                  <c:v>43525</c:v>
                </c:pt>
                <c:pt idx="15">
                  <c:v>43556</c:v>
                </c:pt>
                <c:pt idx="16">
                  <c:v>43586</c:v>
                </c:pt>
              </c:numCache>
            </c:numRef>
          </c:cat>
          <c:val>
            <c:numRef>
              <c:f>Sheet4!$D$2:$D$18</c:f>
              <c:numCache>
                <c:formatCode>General</c:formatCode>
                <c:ptCount val="17"/>
              </c:numCache>
            </c:numRef>
          </c:val>
          <c:smooth val="0"/>
          <c:extLst xmlns:c16r2="http://schemas.microsoft.com/office/drawing/2015/06/chart">
            <c:ext xmlns:c16="http://schemas.microsoft.com/office/drawing/2014/chart" uri="{C3380CC4-5D6E-409C-BE32-E72D297353CC}">
              <c16:uniqueId val="{00000002-F50F-4097-B66D-753E112ADD5E}"/>
            </c:ext>
          </c:extLst>
        </c:ser>
        <c:dLbls>
          <c:showLegendKey val="0"/>
          <c:showVal val="0"/>
          <c:showCatName val="0"/>
          <c:showSerName val="0"/>
          <c:showPercent val="0"/>
          <c:showBubbleSize val="0"/>
        </c:dLbls>
        <c:marker val="1"/>
        <c:smooth val="0"/>
        <c:axId val="1424709488"/>
        <c:axId val="1424706224"/>
      </c:lineChart>
      <c:dateAx>
        <c:axId val="1424709488"/>
        <c:scaling>
          <c:orientation val="minMax"/>
        </c:scaling>
        <c:delete val="0"/>
        <c:axPos val="b"/>
        <c:title>
          <c:tx>
            <c:rich>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r>
                  <a:rPr lang="en-US" sz="1600" b="1" dirty="0" smtClean="0">
                    <a:solidFill>
                      <a:schemeClr val="tx1"/>
                    </a:solidFill>
                  </a:rPr>
                  <a:t>Client</a:t>
                </a:r>
                <a:r>
                  <a:rPr lang="en-US" sz="1600" b="1" baseline="0" dirty="0" smtClean="0">
                    <a:solidFill>
                      <a:schemeClr val="tx1"/>
                    </a:solidFill>
                  </a:rPr>
                  <a:t> Cohort</a:t>
                </a:r>
                <a:endParaRPr lang="en-US" sz="1600" b="1" dirty="0">
                  <a:solidFill>
                    <a:schemeClr val="tx1"/>
                  </a:solidFill>
                </a:endParaRPr>
              </a:p>
            </c:rich>
          </c:tx>
          <c:layout/>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title>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424706224"/>
        <c:crosses val="autoZero"/>
        <c:auto val="1"/>
        <c:lblOffset val="100"/>
        <c:baseTimeUnit val="months"/>
      </c:dateAx>
      <c:valAx>
        <c:axId val="1424706224"/>
        <c:scaling>
          <c:orientation val="minMax"/>
        </c:scaling>
        <c:delete val="0"/>
        <c:axPos val="l"/>
        <c:title>
          <c:tx>
            <c:rich>
              <a:bodyPr rot="-5400000" spcFirstLastPara="1" vertOverflow="ellipsis" vert="horz" wrap="square" anchor="ctr" anchorCtr="1"/>
              <a:lstStyle/>
              <a:p>
                <a:pPr>
                  <a:defRPr sz="1600" b="1" i="0" u="none" strike="noStrike" kern="1200" baseline="0">
                    <a:solidFill>
                      <a:schemeClr val="tx1"/>
                    </a:solidFill>
                    <a:latin typeface="+mn-lt"/>
                    <a:ea typeface="+mn-ea"/>
                    <a:cs typeface="+mn-cs"/>
                  </a:defRPr>
                </a:pPr>
                <a:r>
                  <a:rPr lang="en-US" sz="1600" b="1" dirty="0" smtClean="0">
                    <a:solidFill>
                      <a:schemeClr val="tx1"/>
                    </a:solidFill>
                  </a:rPr>
                  <a:t>1</a:t>
                </a:r>
                <a:r>
                  <a:rPr lang="en-US" sz="1600" b="1" baseline="0" dirty="0" smtClean="0">
                    <a:solidFill>
                      <a:schemeClr val="tx1"/>
                    </a:solidFill>
                  </a:rPr>
                  <a:t> Month Co</a:t>
                </a:r>
                <a:r>
                  <a:rPr lang="en-US" sz="1600" b="1" dirty="0" smtClean="0">
                    <a:solidFill>
                      <a:schemeClr val="tx1"/>
                    </a:solidFill>
                  </a:rPr>
                  <a:t>ntinuation</a:t>
                </a:r>
                <a:r>
                  <a:rPr lang="en-US" sz="1600" b="1" baseline="0" dirty="0" smtClean="0">
                    <a:solidFill>
                      <a:schemeClr val="tx1"/>
                    </a:solidFill>
                  </a:rPr>
                  <a:t> Rate (%)</a:t>
                </a:r>
                <a:endParaRPr lang="en-US" sz="1600" b="1" dirty="0">
                  <a:solidFill>
                    <a:schemeClr val="tx1"/>
                  </a:solidFill>
                </a:endParaRPr>
              </a:p>
            </c:rich>
          </c:tx>
          <c:layout/>
          <c:overlay val="0"/>
          <c:spPr>
            <a:noFill/>
            <a:ln>
              <a:noFill/>
            </a:ln>
            <a:effectLst/>
          </c:spPr>
          <c:txPr>
            <a:bodyPr rot="-54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4247094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userShapes r:id="rId5"/>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1">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59C14B-CD9D-4304-B1FC-37164FC80EE4}" type="doc">
      <dgm:prSet loTypeId="urn:microsoft.com/office/officeart/2005/8/layout/arrow2" loCatId="process" qsTypeId="urn:microsoft.com/office/officeart/2005/8/quickstyle/simple1" qsCatId="simple" csTypeId="urn:microsoft.com/office/officeart/2005/8/colors/accent1_2" csCatId="accent1" phldr="1"/>
      <dgm:spPr/>
    </dgm:pt>
    <dgm:pt modelId="{4E5CD45E-241B-42F0-8BB0-0AE69BA63CEC}">
      <dgm:prSet phldrT="[Text]"/>
      <dgm:spPr>
        <a:xfrm>
          <a:off x="4670469" y="1336085"/>
          <a:ext cx="3263720" cy="3763477"/>
        </a:xfrm>
        <a:prstGeom prst="round2DiagRect">
          <a:avLst/>
        </a:prstGeom>
        <a:noFill/>
        <a:ln>
          <a:noFill/>
        </a:ln>
        <a:effectLst/>
      </dgm:spPr>
      <dgm:t>
        <a:bodyPr/>
        <a:lstStyle/>
        <a:p>
          <a:endParaRPr lang="en-GB" dirty="0">
            <a:solidFill>
              <a:srgbClr val="000000">
                <a:hueOff val="0"/>
                <a:satOff val="0"/>
                <a:lumOff val="0"/>
                <a:alphaOff val="0"/>
              </a:srgbClr>
            </a:solidFill>
            <a:latin typeface="Arial"/>
            <a:ea typeface="+mn-ea"/>
            <a:cs typeface="+mn-cs"/>
          </a:endParaRPr>
        </a:p>
      </dgm:t>
    </dgm:pt>
    <dgm:pt modelId="{5B3CAB40-4B1C-4893-954A-C305B0A14841}" type="sibTrans" cxnId="{465CD38A-C240-4650-85F5-870BF7457742}">
      <dgm:prSet/>
      <dgm:spPr/>
      <dgm:t>
        <a:bodyPr/>
        <a:lstStyle/>
        <a:p>
          <a:endParaRPr lang="en-GB"/>
        </a:p>
      </dgm:t>
    </dgm:pt>
    <dgm:pt modelId="{C856D309-C8F4-406B-B26D-F250A05B2D25}" type="parTrans" cxnId="{465CD38A-C240-4650-85F5-870BF7457742}">
      <dgm:prSet/>
      <dgm:spPr/>
      <dgm:t>
        <a:bodyPr/>
        <a:lstStyle/>
        <a:p>
          <a:endParaRPr lang="en-GB"/>
        </a:p>
      </dgm:t>
    </dgm:pt>
    <dgm:pt modelId="{E36D8351-E65D-43D7-989B-D8E70D7AA303}" type="pres">
      <dgm:prSet presAssocID="{2659C14B-CD9D-4304-B1FC-37164FC80EE4}" presName="arrowDiagram" presStyleCnt="0">
        <dgm:presLayoutVars>
          <dgm:chMax val="5"/>
          <dgm:dir/>
          <dgm:resizeHandles val="exact"/>
        </dgm:presLayoutVars>
      </dgm:prSet>
      <dgm:spPr/>
    </dgm:pt>
    <dgm:pt modelId="{01ED3B19-F5B5-4A55-94FE-99FD9BD83F39}" type="pres">
      <dgm:prSet presAssocID="{2659C14B-CD9D-4304-B1FC-37164FC80EE4}" presName="arrow" presStyleLbl="bgShp" presStyleIdx="0" presStyleCnt="1" custLinFactNeighborX="1226" custLinFactNeighborY="-6078"/>
      <dgm:spPr>
        <a:xfrm>
          <a:off x="1506782" y="0"/>
          <a:ext cx="8159300" cy="5099563"/>
        </a:xfrm>
        <a:prstGeom prst="swooshArrow">
          <a:avLst>
            <a:gd name="adj1" fmla="val 25000"/>
            <a:gd name="adj2" fmla="val 25000"/>
          </a:avLst>
        </a:prstGeom>
        <a:solidFill>
          <a:srgbClr val="00B050"/>
        </a:solidFill>
        <a:ln>
          <a:noFill/>
        </a:ln>
        <a:effectLst/>
      </dgm:spPr>
    </dgm:pt>
    <dgm:pt modelId="{385F9D39-563C-459F-92C3-3F3EAB83520B}" type="pres">
      <dgm:prSet presAssocID="{2659C14B-CD9D-4304-B1FC-37164FC80EE4}" presName="arrowDiagram1" presStyleCnt="0">
        <dgm:presLayoutVars>
          <dgm:bulletEnabled val="1"/>
        </dgm:presLayoutVars>
      </dgm:prSet>
      <dgm:spPr/>
    </dgm:pt>
    <dgm:pt modelId="{013BE887-FD44-4C21-B6BA-048479FCB9C6}" type="pres">
      <dgm:prSet presAssocID="{4E5CD45E-241B-42F0-8BB0-0AE69BA63CEC}" presName="bullet1" presStyleLbl="node1" presStyleIdx="0" presStyleCnt="1"/>
      <dgm:spPr>
        <a:xfrm>
          <a:off x="7632296" y="1034191"/>
          <a:ext cx="603788" cy="603788"/>
        </a:xfrm>
        <a:prstGeom prst="ellipse">
          <a:avLst/>
        </a:prstGeom>
        <a:solidFill>
          <a:srgbClr val="BBE0E3">
            <a:hueOff val="0"/>
            <a:satOff val="0"/>
            <a:lumOff val="0"/>
            <a:alphaOff val="0"/>
          </a:srgbClr>
        </a:solidFill>
        <a:ln w="25400" cap="flat" cmpd="sng" algn="ctr">
          <a:solidFill>
            <a:srgbClr val="FFFFFF">
              <a:hueOff val="0"/>
              <a:satOff val="0"/>
              <a:lumOff val="0"/>
              <a:alphaOff val="0"/>
            </a:srgbClr>
          </a:solidFill>
          <a:prstDash val="solid"/>
        </a:ln>
        <a:effectLst/>
      </dgm:spPr>
    </dgm:pt>
    <dgm:pt modelId="{5199BA89-B7F0-401E-9CAD-34F43BA7A01D}" type="pres">
      <dgm:prSet presAssocID="{4E5CD45E-241B-42F0-8BB0-0AE69BA63CEC}" presName="textBox1" presStyleLbl="revTx" presStyleIdx="0" presStyleCnt="1">
        <dgm:presLayoutVars>
          <dgm:bulletEnabled val="1"/>
        </dgm:presLayoutVars>
      </dgm:prSet>
      <dgm:spPr/>
      <dgm:t>
        <a:bodyPr/>
        <a:lstStyle/>
        <a:p>
          <a:endParaRPr lang="en-GB"/>
        </a:p>
      </dgm:t>
    </dgm:pt>
  </dgm:ptLst>
  <dgm:cxnLst>
    <dgm:cxn modelId="{CAD12A96-E2D7-42B9-B0AE-7C236184D510}" type="presOf" srcId="{2659C14B-CD9D-4304-B1FC-37164FC80EE4}" destId="{E36D8351-E65D-43D7-989B-D8E70D7AA303}" srcOrd="0" destOrd="0" presId="urn:microsoft.com/office/officeart/2005/8/layout/arrow2"/>
    <dgm:cxn modelId="{EFF2E3B2-C8DF-488D-94CB-51337646CC3A}" type="presOf" srcId="{4E5CD45E-241B-42F0-8BB0-0AE69BA63CEC}" destId="{5199BA89-B7F0-401E-9CAD-34F43BA7A01D}" srcOrd="0" destOrd="0" presId="urn:microsoft.com/office/officeart/2005/8/layout/arrow2"/>
    <dgm:cxn modelId="{465CD38A-C240-4650-85F5-870BF7457742}" srcId="{2659C14B-CD9D-4304-B1FC-37164FC80EE4}" destId="{4E5CD45E-241B-42F0-8BB0-0AE69BA63CEC}" srcOrd="0" destOrd="0" parTransId="{C856D309-C8F4-406B-B26D-F250A05B2D25}" sibTransId="{5B3CAB40-4B1C-4893-954A-C305B0A14841}"/>
    <dgm:cxn modelId="{A052ED05-D722-4018-A2DC-99E08D1716DA}" type="presParOf" srcId="{E36D8351-E65D-43D7-989B-D8E70D7AA303}" destId="{01ED3B19-F5B5-4A55-94FE-99FD9BD83F39}" srcOrd="0" destOrd="0" presId="urn:microsoft.com/office/officeart/2005/8/layout/arrow2"/>
    <dgm:cxn modelId="{5FC80546-85F1-4598-8142-07D45D48323D}" type="presParOf" srcId="{E36D8351-E65D-43D7-989B-D8E70D7AA303}" destId="{385F9D39-563C-459F-92C3-3F3EAB83520B}" srcOrd="1" destOrd="0" presId="urn:microsoft.com/office/officeart/2005/8/layout/arrow2"/>
    <dgm:cxn modelId="{2ED004C2-EAD3-4EF6-9AA5-FCF7DDEB45D7}" type="presParOf" srcId="{385F9D39-563C-459F-92C3-3F3EAB83520B}" destId="{013BE887-FD44-4C21-B6BA-048479FCB9C6}" srcOrd="0" destOrd="0" presId="urn:microsoft.com/office/officeart/2005/8/layout/arrow2"/>
    <dgm:cxn modelId="{A2149165-0409-4058-93E9-CAE38E0D3851}" type="presParOf" srcId="{385F9D39-563C-459F-92C3-3F3EAB83520B}" destId="{5199BA89-B7F0-401E-9CAD-34F43BA7A01D}" srcOrd="1"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ED3B19-F5B5-4A55-94FE-99FD9BD83F39}">
      <dsp:nvSpPr>
        <dsp:cNvPr id="0" name=""/>
        <dsp:cNvSpPr/>
      </dsp:nvSpPr>
      <dsp:spPr>
        <a:xfrm>
          <a:off x="1506782" y="0"/>
          <a:ext cx="8159300" cy="5099563"/>
        </a:xfrm>
        <a:prstGeom prst="swooshArrow">
          <a:avLst>
            <a:gd name="adj1" fmla="val 25000"/>
            <a:gd name="adj2" fmla="val 25000"/>
          </a:avLst>
        </a:prstGeom>
        <a:solidFill>
          <a:srgbClr val="00B050"/>
        </a:solidFill>
        <a:ln>
          <a:noFill/>
        </a:ln>
        <a:effectLst/>
      </dsp:spPr>
      <dsp:style>
        <a:lnRef idx="0">
          <a:scrgbClr r="0" g="0" b="0"/>
        </a:lnRef>
        <a:fillRef idx="1">
          <a:scrgbClr r="0" g="0" b="0"/>
        </a:fillRef>
        <a:effectRef idx="0">
          <a:scrgbClr r="0" g="0" b="0"/>
        </a:effectRef>
        <a:fontRef idx="minor"/>
      </dsp:style>
    </dsp:sp>
    <dsp:sp modelId="{013BE887-FD44-4C21-B6BA-048479FCB9C6}">
      <dsp:nvSpPr>
        <dsp:cNvPr id="0" name=""/>
        <dsp:cNvSpPr/>
      </dsp:nvSpPr>
      <dsp:spPr>
        <a:xfrm>
          <a:off x="7632296" y="1034191"/>
          <a:ext cx="603788" cy="603788"/>
        </a:xfrm>
        <a:prstGeom prst="ellipse">
          <a:avLst/>
        </a:prstGeom>
        <a:solidFill>
          <a:srgbClr val="BBE0E3">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sp>
    <dsp:sp modelId="{5199BA89-B7F0-401E-9CAD-34F43BA7A01D}">
      <dsp:nvSpPr>
        <dsp:cNvPr id="0" name=""/>
        <dsp:cNvSpPr/>
      </dsp:nvSpPr>
      <dsp:spPr>
        <a:xfrm>
          <a:off x="4670469" y="1336085"/>
          <a:ext cx="3263720" cy="3763477"/>
        </a:xfrm>
        <a:prstGeom prst="round2Diag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19935" bIns="0" numCol="1" spcCol="1270" anchor="t" anchorCtr="0">
          <a:noAutofit/>
        </a:bodyPr>
        <a:lstStyle/>
        <a:p>
          <a:pPr lvl="0" algn="r" defTabSz="2889250">
            <a:lnSpc>
              <a:spcPct val="90000"/>
            </a:lnSpc>
            <a:spcBef>
              <a:spcPct val="0"/>
            </a:spcBef>
            <a:spcAft>
              <a:spcPct val="35000"/>
            </a:spcAft>
          </a:pPr>
          <a:endParaRPr lang="en-GB" sz="6500" kern="1200" dirty="0">
            <a:solidFill>
              <a:srgbClr val="000000">
                <a:hueOff val="0"/>
                <a:satOff val="0"/>
                <a:lumOff val="0"/>
                <a:alphaOff val="0"/>
              </a:srgbClr>
            </a:solidFill>
            <a:latin typeface="Arial"/>
            <a:ea typeface="+mn-ea"/>
            <a:cs typeface="+mn-cs"/>
          </a:endParaRPr>
        </a:p>
      </dsp:txBody>
      <dsp:txXfrm>
        <a:off x="4829791" y="1495407"/>
        <a:ext cx="2945076" cy="3444833"/>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0.48571</cdr:x>
      <cdr:y>0.54694</cdr:y>
    </cdr:from>
    <cdr:to>
      <cdr:x>0.52222</cdr:x>
      <cdr:y>0.60466</cdr:y>
    </cdr:to>
    <cdr:cxnSp macro="">
      <cdr:nvCxnSpPr>
        <cdr:cNvPr id="3" name="Straight Connector 2"/>
        <cdr:cNvCxnSpPr/>
      </cdr:nvCxnSpPr>
      <cdr:spPr>
        <a:xfrm xmlns:a="http://schemas.openxmlformats.org/drawingml/2006/main">
          <a:off x="3997234" y="2475411"/>
          <a:ext cx="300446" cy="261258"/>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0.76364</cdr:x>
      <cdr:y>0.21604</cdr:y>
    </cdr:from>
    <cdr:to>
      <cdr:x>0.94362</cdr:x>
      <cdr:y>0.56548</cdr:y>
    </cdr:to>
    <cdr:cxnSp macro="">
      <cdr:nvCxnSpPr>
        <cdr:cNvPr id="5" name="Straight Arrow Connector 4"/>
        <cdr:cNvCxnSpPr/>
      </cdr:nvCxnSpPr>
      <cdr:spPr>
        <a:xfrm xmlns:a="http://schemas.openxmlformats.org/drawingml/2006/main" flipV="1">
          <a:off x="5930446" y="973309"/>
          <a:ext cx="1397726" cy="1574355"/>
        </a:xfrm>
        <a:prstGeom xmlns:a="http://schemas.openxmlformats.org/drawingml/2006/main" prst="straightConnector1">
          <a:avLst/>
        </a:prstGeom>
        <a:ln xmlns:a="http://schemas.openxmlformats.org/drawingml/2006/main" w="28575">
          <a:tailEnd type="triangle"/>
        </a:ln>
      </cdr:spPr>
      <cdr:style>
        <a:lnRef xmlns:a="http://schemas.openxmlformats.org/drawingml/2006/main" idx="1">
          <a:schemeClr val="accent2"/>
        </a:lnRef>
        <a:fillRef xmlns:a="http://schemas.openxmlformats.org/drawingml/2006/main" idx="0">
          <a:schemeClr val="accent2"/>
        </a:fillRef>
        <a:effectRef xmlns:a="http://schemas.openxmlformats.org/drawingml/2006/main" idx="0">
          <a:schemeClr val="accent2"/>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0A625521-94A0-460B-B873-2E433DA52D80}" type="datetimeFigureOut">
              <a:rPr lang="en-GB" smtClean="0"/>
              <a:t>21/07/2019</a:t>
            </a:fld>
            <a:endParaRPr lang="en-GB"/>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BDFDDCCF-4F6E-433A-B627-E700498FE5DF}" type="slidenum">
              <a:rPr lang="en-GB" smtClean="0"/>
              <a:t>‹#›</a:t>
            </a:fld>
            <a:endParaRPr lang="en-GB"/>
          </a:p>
        </p:txBody>
      </p:sp>
    </p:spTree>
    <p:extLst>
      <p:ext uri="{BB962C8B-B14F-4D97-AF65-F5344CB8AC3E}">
        <p14:creationId xmlns:p14="http://schemas.microsoft.com/office/powerpoint/2010/main" val="14269968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59695E1A-BAB8-4579-8F9C-C6085AB88E44}" type="datetimeFigureOut">
              <a:rPr lang="en-GB" smtClean="0"/>
              <a:t>21/07/2019</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A6E93719-28F1-40B5-A0A0-D41AC8DA8CD0}" type="slidenum">
              <a:rPr lang="en-GB" smtClean="0"/>
              <a:t>‹#›</a:t>
            </a:fld>
            <a:endParaRPr lang="en-GB"/>
          </a:p>
        </p:txBody>
      </p:sp>
    </p:spTree>
    <p:extLst>
      <p:ext uri="{BB962C8B-B14F-4D97-AF65-F5344CB8AC3E}">
        <p14:creationId xmlns:p14="http://schemas.microsoft.com/office/powerpoint/2010/main" val="1546393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An average</a:t>
            </a:r>
            <a:r>
              <a:rPr lang="en-GB" baseline="0" dirty="0" smtClean="0"/>
              <a:t> of 1981 new PrEP clients per quarter = 660 per month</a:t>
            </a:r>
            <a:endParaRPr lang="en-GB" dirty="0" smtClean="0"/>
          </a:p>
          <a:p>
            <a:endParaRPr lang="en-GB" dirty="0"/>
          </a:p>
        </p:txBody>
      </p:sp>
      <p:sp>
        <p:nvSpPr>
          <p:cNvPr id="4" name="Slide Number Placeholder 3"/>
          <p:cNvSpPr>
            <a:spLocks noGrp="1"/>
          </p:cNvSpPr>
          <p:nvPr>
            <p:ph type="sldNum" sz="quarter" idx="10"/>
          </p:nvPr>
        </p:nvSpPr>
        <p:spPr/>
        <p:txBody>
          <a:bodyPr/>
          <a:lstStyle/>
          <a:p>
            <a:fld id="{A6E93719-28F1-40B5-A0A0-D41AC8DA8CD0}" type="slidenum">
              <a:rPr lang="en-GB" smtClean="0"/>
              <a:t>8</a:t>
            </a:fld>
            <a:endParaRPr lang="en-GB"/>
          </a:p>
        </p:txBody>
      </p:sp>
    </p:spTree>
    <p:extLst>
      <p:ext uri="{BB962C8B-B14F-4D97-AF65-F5344CB8AC3E}">
        <p14:creationId xmlns:p14="http://schemas.microsoft.com/office/powerpoint/2010/main" val="41546426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Few clients</a:t>
            </a:r>
            <a:r>
              <a:rPr lang="en-GB" baseline="0" dirty="0" smtClean="0"/>
              <a:t> at the beginning few clients easy to manage using VHW. Struggled to get them back. From Jan tracking weekly the teams data display and reaction getting feedback, differentiated care flexi hours, engaging parents, targeting improving giving PrEP to the right people on PrEP (Sero discordant, MSM, FSW –individualized screening and service delivery). </a:t>
            </a:r>
            <a:endParaRPr lang="en-GB" dirty="0"/>
          </a:p>
        </p:txBody>
      </p:sp>
      <p:sp>
        <p:nvSpPr>
          <p:cNvPr id="4" name="Slide Number Placeholder 3"/>
          <p:cNvSpPr>
            <a:spLocks noGrp="1"/>
          </p:cNvSpPr>
          <p:nvPr>
            <p:ph type="sldNum" sz="quarter" idx="10"/>
          </p:nvPr>
        </p:nvSpPr>
        <p:spPr/>
        <p:txBody>
          <a:bodyPr/>
          <a:lstStyle/>
          <a:p>
            <a:fld id="{A6E93719-28F1-40B5-A0A0-D41AC8DA8CD0}" type="slidenum">
              <a:rPr lang="en-GB" smtClean="0"/>
              <a:t>9</a:t>
            </a:fld>
            <a:endParaRPr lang="en-GB"/>
          </a:p>
        </p:txBody>
      </p:sp>
    </p:spTree>
    <p:extLst>
      <p:ext uri="{BB962C8B-B14F-4D97-AF65-F5344CB8AC3E}">
        <p14:creationId xmlns:p14="http://schemas.microsoft.com/office/powerpoint/2010/main" val="7230327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spcBef>
                <a:spcPts val="0"/>
              </a:spcBef>
              <a:spcAft>
                <a:spcPts val="0"/>
              </a:spcAft>
              <a:buFont typeface="Arial"/>
              <a:buNone/>
            </a:pPr>
            <a:r>
              <a:rPr lang="en-US" dirty="0" smtClean="0"/>
              <a:t>Opportun</a:t>
            </a:r>
            <a:r>
              <a:rPr lang="en-US" baseline="0" dirty="0" smtClean="0"/>
              <a:t>ities;</a:t>
            </a:r>
          </a:p>
          <a:p>
            <a:pPr marL="228600" marR="0" lvl="0" indent="-228600">
              <a:spcBef>
                <a:spcPts val="0"/>
              </a:spcBef>
              <a:spcAft>
                <a:spcPts val="0"/>
              </a:spcAft>
              <a:buFont typeface="+mj-lt"/>
              <a:buAutoNum type="arabicPeriod"/>
            </a:pPr>
            <a:r>
              <a:rPr lang="en-US" baseline="0" dirty="0" smtClean="0"/>
              <a:t>To increase health education and advocacy </a:t>
            </a:r>
            <a:r>
              <a:rPr lang="en-US" sz="1200" dirty="0" smtClean="0">
                <a:effectLst/>
                <a:latin typeface="+mn-lt"/>
                <a:ea typeface="ＭＳ 明朝"/>
                <a:cs typeface="Times New Roman"/>
              </a:rPr>
              <a:t>Awareness across entire population addressing m</a:t>
            </a:r>
            <a:r>
              <a:rPr lang="en-US" sz="1200" kern="1200" dirty="0" smtClean="0">
                <a:solidFill>
                  <a:schemeClr val="dk1"/>
                </a:solidFill>
                <a:effectLst/>
                <a:latin typeface="+mn-lt"/>
                <a:ea typeface="+mn-ea"/>
                <a:cs typeface="+mn-cs"/>
              </a:rPr>
              <a:t>isconceptions the general public holds towards </a:t>
            </a:r>
            <a:r>
              <a:rPr lang="en-US" sz="1200" kern="1200" dirty="0" err="1" smtClean="0">
                <a:solidFill>
                  <a:schemeClr val="dk1"/>
                </a:solidFill>
                <a:effectLst/>
                <a:latin typeface="+mn-lt"/>
                <a:ea typeface="+mn-ea"/>
                <a:cs typeface="+mn-cs"/>
              </a:rPr>
              <a:t>PrEP.</a:t>
            </a:r>
            <a:endParaRPr lang="en-US" sz="1200" kern="1200" dirty="0" smtClean="0">
              <a:solidFill>
                <a:schemeClr val="dk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smtClean="0"/>
              <a:t>Encourage PrEP manufactures to alter PrEP packaging to distinguish it from ART </a:t>
            </a:r>
          </a:p>
          <a:p>
            <a:endParaRPr lang="en-GB" dirty="0"/>
          </a:p>
        </p:txBody>
      </p:sp>
      <p:sp>
        <p:nvSpPr>
          <p:cNvPr id="4" name="Slide Number Placeholder 3"/>
          <p:cNvSpPr>
            <a:spLocks noGrp="1"/>
          </p:cNvSpPr>
          <p:nvPr>
            <p:ph type="sldNum" sz="quarter" idx="10"/>
          </p:nvPr>
        </p:nvSpPr>
        <p:spPr/>
        <p:txBody>
          <a:bodyPr/>
          <a:lstStyle/>
          <a:p>
            <a:fld id="{A6E93719-28F1-40B5-A0A0-D41AC8DA8CD0}" type="slidenum">
              <a:rPr lang="en-GB" smtClean="0"/>
              <a:t>12</a:t>
            </a:fld>
            <a:endParaRPr lang="en-GB"/>
          </a:p>
        </p:txBody>
      </p:sp>
    </p:spTree>
    <p:extLst>
      <p:ext uri="{BB962C8B-B14F-4D97-AF65-F5344CB8AC3E}">
        <p14:creationId xmlns:p14="http://schemas.microsoft.com/office/powerpoint/2010/main" val="12508833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6FD13EB-D334-4AD2-9293-2B92F3DB1B15}" type="slidenum">
              <a:rPr lang="en-GB" smtClean="0">
                <a:solidFill>
                  <a:prstClr val="black"/>
                </a:solidFill>
              </a:rPr>
              <a:pPr/>
              <a:t>16</a:t>
            </a:fld>
            <a:endParaRPr lang="en-GB">
              <a:solidFill>
                <a:prstClr val="black"/>
              </a:solidFill>
            </a:endParaRPr>
          </a:p>
        </p:txBody>
      </p:sp>
    </p:spTree>
    <p:extLst>
      <p:ext uri="{BB962C8B-B14F-4D97-AF65-F5344CB8AC3E}">
        <p14:creationId xmlns:p14="http://schemas.microsoft.com/office/powerpoint/2010/main" val="7779658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Title with logo">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93306"/>
            <a:ext cx="12192000" cy="6858000"/>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sp>
        <p:nvSpPr>
          <p:cNvPr id="2" name="Title 1"/>
          <p:cNvSpPr>
            <a:spLocks noGrp="1"/>
          </p:cNvSpPr>
          <p:nvPr>
            <p:ph type="title" hasCustomPrompt="1"/>
          </p:nvPr>
        </p:nvSpPr>
        <p:spPr>
          <a:xfrm>
            <a:off x="750459" y="274639"/>
            <a:ext cx="10691084" cy="1143000"/>
          </a:xfrm>
        </p:spPr>
        <p:txBody>
          <a:bodyPr>
            <a:normAutofit/>
          </a:bodyPr>
          <a:lstStyle>
            <a:lvl1pPr>
              <a:defRPr sz="4000" b="1">
                <a:solidFill>
                  <a:srgbClr val="E8303B"/>
                </a:solidFill>
                <a:latin typeface="Franklin Gothic Book" panose="020B0503020102020204" pitchFamily="34"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750459" y="1600202"/>
            <a:ext cx="10691084" cy="4525963"/>
          </a:xfrm>
        </p:spPr>
        <p:txBody>
          <a:bodyPr vert="eaVert"/>
          <a:lstStyle>
            <a:lvl1pPr>
              <a:defRPr>
                <a:latin typeface="Raleway" panose="020B0503030101060003" pitchFamily="34" charset="0"/>
              </a:defRPr>
            </a:lvl1pPr>
            <a:lvl2pPr>
              <a:defRPr>
                <a:latin typeface="Raleway" panose="020B0503030101060003" pitchFamily="34" charset="0"/>
              </a:defRPr>
            </a:lvl2pPr>
            <a:lvl3pPr>
              <a:defRPr>
                <a:latin typeface="Raleway" panose="020B0503030101060003" pitchFamily="34" charset="0"/>
              </a:defRPr>
            </a:lvl3pPr>
            <a:lvl4pPr>
              <a:defRPr>
                <a:latin typeface="Raleway" panose="020B0503030101060003" pitchFamily="34" charset="0"/>
              </a:defRPr>
            </a:lvl4pPr>
            <a:lvl5pPr>
              <a:defRPr>
                <a:latin typeface="Raleway" panose="020B0503030101060003" pitchFamily="34"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sp>
        <p:nvSpPr>
          <p:cNvPr id="2" name="Title 1"/>
          <p:cNvSpPr>
            <a:spLocks noGrp="1"/>
          </p:cNvSpPr>
          <p:nvPr>
            <p:ph type="title" hasCustomPrompt="1"/>
          </p:nvPr>
        </p:nvSpPr>
        <p:spPr/>
        <p:txBody>
          <a:bodyPr>
            <a:normAutofit/>
          </a:bodyPr>
          <a:lstStyle>
            <a:lvl1pPr>
              <a:defRPr sz="4000" b="1">
                <a:solidFill>
                  <a:srgbClr val="E8303B"/>
                </a:solidFill>
                <a:latin typeface="Franklin Gothic Book" panose="020B05030201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Franklin Gothic Book" panose="020B0503020102020204" pitchFamily="34" charset="0"/>
              </a:defRPr>
            </a:lvl1pPr>
            <a:lvl2pPr>
              <a:defRPr>
                <a:latin typeface="Franklin Gothic Book" panose="020B0503020102020204" pitchFamily="34" charset="0"/>
              </a:defRPr>
            </a:lvl2pPr>
            <a:lvl3pPr>
              <a:defRPr>
                <a:latin typeface="Franklin Gothic Book" panose="020B0503020102020204" pitchFamily="34" charset="0"/>
              </a:defRPr>
            </a:lvl3pPr>
            <a:lvl4pPr>
              <a:defRPr>
                <a:latin typeface="Franklin Gothic Book" panose="020B0503020102020204" pitchFamily="34" charset="0"/>
              </a:defRPr>
            </a:lvl4pPr>
            <a:lvl5pPr>
              <a:defRPr>
                <a:latin typeface="Franklin Gothic Book" panose="020B0503020102020204" pitchFamily="34"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fld id="{6F9AF8EE-3E44-46B2-8C9C-4316630160AE}" type="datetimeFigureOut">
              <a:rPr lang="en-US" smtClean="0">
                <a:solidFill>
                  <a:srgbClr val="000000"/>
                </a:solidFill>
              </a:rPr>
              <a:pPr/>
              <a:t>7/21/2019</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C862783F-C354-4FA3-A3BB-8D933512BA9B}"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8832683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6F9AF8EE-3E44-46B2-8C9C-4316630160AE}" type="datetimeFigureOut">
              <a:rPr lang="en-US" smtClean="0">
                <a:solidFill>
                  <a:srgbClr val="000000"/>
                </a:solidFill>
              </a:rPr>
              <a:pPr/>
              <a:t>7/21/2019</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C862783F-C354-4FA3-A3BB-8D933512BA9B}"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670815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6F9AF8EE-3E44-46B2-8C9C-4316630160AE}" type="datetimeFigureOut">
              <a:rPr lang="en-US" smtClean="0">
                <a:solidFill>
                  <a:srgbClr val="000000"/>
                </a:solidFill>
              </a:rPr>
              <a:pPr/>
              <a:t>7/21/2019</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C862783F-C354-4FA3-A3BB-8D933512BA9B}"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317466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fld id="{6F9AF8EE-3E44-46B2-8C9C-4316630160AE}" type="datetimeFigureOut">
              <a:rPr lang="en-US" smtClean="0">
                <a:solidFill>
                  <a:srgbClr val="000000"/>
                </a:solidFill>
              </a:rPr>
              <a:pPr/>
              <a:t>7/21/2019</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C862783F-C354-4FA3-A3BB-8D933512BA9B}"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2828621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fld id="{6F9AF8EE-3E44-46B2-8C9C-4316630160AE}" type="datetimeFigureOut">
              <a:rPr lang="en-US" smtClean="0">
                <a:solidFill>
                  <a:srgbClr val="000000"/>
                </a:solidFill>
              </a:rPr>
              <a:pPr/>
              <a:t>7/21/2019</a:t>
            </a:fld>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C862783F-C354-4FA3-A3BB-8D933512BA9B}"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47132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fld id="{6F9AF8EE-3E44-46B2-8C9C-4316630160AE}" type="datetimeFigureOut">
              <a:rPr lang="en-US" smtClean="0">
                <a:solidFill>
                  <a:srgbClr val="000000"/>
                </a:solidFill>
              </a:rPr>
              <a:pPr/>
              <a:t>7/21/2019</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C862783F-C354-4FA3-A3BB-8D933512BA9B}"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2191607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6F9AF8EE-3E44-46B2-8C9C-4316630160AE}" type="datetimeFigureOut">
              <a:rPr lang="en-US" smtClean="0">
                <a:solidFill>
                  <a:srgbClr val="000000"/>
                </a:solidFill>
              </a:rPr>
              <a:pPr/>
              <a:t>7/21/2019</a:t>
            </a:fld>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C862783F-C354-4FA3-A3BB-8D933512BA9B}"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28140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6F9AF8EE-3E44-46B2-8C9C-4316630160AE}" type="datetimeFigureOut">
              <a:rPr lang="en-US" smtClean="0">
                <a:solidFill>
                  <a:srgbClr val="000000"/>
                </a:solidFill>
              </a:rPr>
              <a:pPr/>
              <a:t>7/21/2019</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C862783F-C354-4FA3-A3BB-8D933512BA9B}"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993643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sp>
        <p:nvSpPr>
          <p:cNvPr id="2" name="Title 1"/>
          <p:cNvSpPr>
            <a:spLocks noGrp="1"/>
          </p:cNvSpPr>
          <p:nvPr>
            <p:ph type="ctrTitle" hasCustomPrompt="1"/>
          </p:nvPr>
        </p:nvSpPr>
        <p:spPr>
          <a:xfrm>
            <a:off x="914400" y="2130427"/>
            <a:ext cx="10363200" cy="1470025"/>
          </a:xfrm>
        </p:spPr>
        <p:txBody>
          <a:bodyPr/>
          <a:lstStyle>
            <a:lvl1pPr>
              <a:defRPr b="1">
                <a:solidFill>
                  <a:srgbClr val="E8303B"/>
                </a:solidFill>
                <a:latin typeface="Franklin Gothic Book" panose="020B0503020102020204" pitchFamily="34" charset="0"/>
              </a:defRPr>
            </a:lvl1pPr>
          </a:lstStyle>
          <a:p>
            <a:r>
              <a:rPr lang="en-AU" dirty="0" smtClean="0"/>
              <a:t>CLICK TO ENTER TITLE</a:t>
            </a:r>
            <a:endParaRPr lang="en-US" dirty="0"/>
          </a:p>
        </p:txBody>
      </p:sp>
      <p:sp>
        <p:nvSpPr>
          <p:cNvPr id="3" name="Subtitle 2"/>
          <p:cNvSpPr>
            <a:spLocks noGrp="1"/>
          </p:cNvSpPr>
          <p:nvPr>
            <p:ph type="subTitle" idx="1" hasCustomPrompt="1"/>
          </p:nvPr>
        </p:nvSpPr>
        <p:spPr>
          <a:xfrm>
            <a:off x="1828800" y="3886200"/>
            <a:ext cx="8534400" cy="1752600"/>
          </a:xfrm>
        </p:spPr>
        <p:txBody>
          <a:bodyPr>
            <a:normAutofit/>
          </a:bodyPr>
          <a:lstStyle>
            <a:lvl1pPr marL="0" indent="0" algn="ctr">
              <a:buNone/>
              <a:defRPr sz="2800">
                <a:solidFill>
                  <a:srgbClr val="383333"/>
                </a:solidFill>
                <a:latin typeface="Franklin Gothic Book" panose="020B05030201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smtClean="0"/>
              <a:t>Click to enter presenter name</a:t>
            </a:r>
            <a:endParaRPr lang="en-US" dirty="0"/>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12416" y="108843"/>
            <a:ext cx="3967168" cy="1912742"/>
          </a:xfrm>
          <a:prstGeom prst="rect">
            <a:avLst/>
          </a:prstGeom>
        </p:spPr>
      </p:pic>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6F9AF8EE-3E44-46B2-8C9C-4316630160AE}" type="datetimeFigureOut">
              <a:rPr lang="en-US" smtClean="0">
                <a:solidFill>
                  <a:srgbClr val="000000"/>
                </a:solidFill>
              </a:rPr>
              <a:pPr/>
              <a:t>7/21/2019</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C862783F-C354-4FA3-A3BB-8D933512BA9B}"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432413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6F9AF8EE-3E44-46B2-8C9C-4316630160AE}" type="datetimeFigureOut">
              <a:rPr lang="en-US" smtClean="0">
                <a:solidFill>
                  <a:srgbClr val="000000"/>
                </a:solidFill>
              </a:rPr>
              <a:pPr/>
              <a:t>7/21/2019</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C862783F-C354-4FA3-A3BB-8D933512BA9B}"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768550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6F9AF8EE-3E44-46B2-8C9C-4316630160AE}" type="datetimeFigureOut">
              <a:rPr lang="en-US" smtClean="0">
                <a:solidFill>
                  <a:srgbClr val="000000"/>
                </a:solidFill>
              </a:rPr>
              <a:pPr/>
              <a:t>7/21/2019</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C862783F-C354-4FA3-A3BB-8D933512BA9B}"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630885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fld id="{6F9AF8EE-3E44-46B2-8C9C-4316630160AE}" type="datetimeFigureOut">
              <a:rPr lang="en-US" smtClean="0">
                <a:solidFill>
                  <a:srgbClr val="000000"/>
                </a:solidFill>
              </a:rPr>
              <a:pPr/>
              <a:t>7/21/2019</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C862783F-C354-4FA3-A3BB-8D933512BA9B}"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8481522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197600" y="1600200"/>
            <a:ext cx="5384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197600" y="3938589"/>
            <a:ext cx="5384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p:txBody>
          <a:bodyPr/>
          <a:lstStyle>
            <a:lvl1pPr>
              <a:defRPr/>
            </a:lvl1pPr>
          </a:lstStyle>
          <a:p>
            <a:fld id="{6F9AF8EE-3E44-46B2-8C9C-4316630160AE}" type="datetimeFigureOut">
              <a:rPr lang="en-US" smtClean="0">
                <a:solidFill>
                  <a:srgbClr val="000000"/>
                </a:solidFill>
              </a:rPr>
              <a:pPr/>
              <a:t>7/21/2019</a:t>
            </a:fld>
            <a:endParaRPr lang="en-US">
              <a:solidFill>
                <a:srgbClr val="000000"/>
              </a:solidFill>
            </a:endParaRPr>
          </a:p>
        </p:txBody>
      </p:sp>
      <p:sp>
        <p:nvSpPr>
          <p:cNvPr id="7" name="Rectangle 5"/>
          <p:cNvSpPr>
            <a:spLocks noGrp="1" noChangeArrowheads="1"/>
          </p:cNvSpPr>
          <p:nvPr>
            <p:ph type="ftr" sz="quarter" idx="11"/>
          </p:nvPr>
        </p:nvSpPr>
        <p:spPr/>
        <p:txBody>
          <a:bodyPr/>
          <a:lstStyle>
            <a:lvl1pPr>
              <a:defRPr/>
            </a:lvl1pPr>
          </a:lstStyle>
          <a:p>
            <a:endParaRPr lang="en-US">
              <a:solidFill>
                <a:srgbClr val="000000"/>
              </a:solidFill>
            </a:endParaRPr>
          </a:p>
        </p:txBody>
      </p:sp>
      <p:sp>
        <p:nvSpPr>
          <p:cNvPr id="8" name="Rectangle 6"/>
          <p:cNvSpPr>
            <a:spLocks noGrp="1" noChangeArrowheads="1"/>
          </p:cNvSpPr>
          <p:nvPr>
            <p:ph type="sldNum" sz="quarter" idx="12"/>
          </p:nvPr>
        </p:nvSpPr>
        <p:spPr/>
        <p:txBody>
          <a:bodyPr/>
          <a:lstStyle>
            <a:lvl1pPr>
              <a:defRPr/>
            </a:lvl1pPr>
          </a:lstStyle>
          <a:p>
            <a:fld id="{C862783F-C354-4FA3-A3BB-8D933512BA9B}"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128610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609600" y="1600201"/>
            <a:ext cx="10972800" cy="4525963"/>
          </a:xfrm>
        </p:spPr>
        <p:txBody>
          <a:bodyPr/>
          <a:lstStyle/>
          <a:p>
            <a:pPr lvl="0"/>
            <a:r>
              <a:rPr lang="en-US" noProof="0" smtClean="0"/>
              <a:t>Click icon to add SmartArt graphic</a:t>
            </a:r>
            <a:endParaRPr lang="en-US" noProof="0"/>
          </a:p>
        </p:txBody>
      </p:sp>
      <p:sp>
        <p:nvSpPr>
          <p:cNvPr id="4" name="Date Placeholder 3"/>
          <p:cNvSpPr>
            <a:spLocks noGrp="1"/>
          </p:cNvSpPr>
          <p:nvPr>
            <p:ph type="dt" sz="half" idx="10"/>
          </p:nvPr>
        </p:nvSpPr>
        <p:spPr/>
        <p:txBody>
          <a:bodyPr/>
          <a:lstStyle>
            <a:lvl1pPr>
              <a:defRPr/>
            </a:lvl1pPr>
          </a:lstStyle>
          <a:p>
            <a:fld id="{6F9AF8EE-3E44-46B2-8C9C-4316630160AE}" type="datetimeFigureOut">
              <a:rPr lang="en-US" smtClean="0">
                <a:solidFill>
                  <a:srgbClr val="000000"/>
                </a:solidFill>
              </a:rPr>
              <a:pPr/>
              <a:t>7/21/2019</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862783F-C354-4FA3-A3BB-8D933512BA9B}"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742934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sp>
        <p:nvSpPr>
          <p:cNvPr id="2" name="Title 1"/>
          <p:cNvSpPr>
            <a:spLocks noGrp="1"/>
          </p:cNvSpPr>
          <p:nvPr>
            <p:ph type="title" hasCustomPrompt="1"/>
          </p:nvPr>
        </p:nvSpPr>
        <p:spPr>
          <a:xfrm>
            <a:off x="750480" y="274639"/>
            <a:ext cx="10691040" cy="1143000"/>
          </a:xfrm>
        </p:spPr>
        <p:txBody>
          <a:bodyPr>
            <a:normAutofit/>
          </a:bodyPr>
          <a:lstStyle>
            <a:lvl1pPr>
              <a:defRPr sz="4000" b="1">
                <a:solidFill>
                  <a:srgbClr val="E8303B"/>
                </a:solidFill>
                <a:latin typeface="Franklin Gothic Book" panose="020B05030201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750480" y="1600202"/>
            <a:ext cx="10691040" cy="4525963"/>
          </a:xfrm>
        </p:spPr>
        <p:txBody>
          <a:bodyPr/>
          <a:lstStyle>
            <a:lvl1pPr>
              <a:defRPr>
                <a:solidFill>
                  <a:srgbClr val="383333"/>
                </a:solidFill>
                <a:latin typeface="Franklin Gothic Book" panose="020B0503020102020204" pitchFamily="34" charset="0"/>
              </a:defRPr>
            </a:lvl1pPr>
            <a:lvl2pPr>
              <a:defRPr>
                <a:solidFill>
                  <a:srgbClr val="383333"/>
                </a:solidFill>
                <a:latin typeface="Franklin Gothic Book" panose="020B0503020102020204" pitchFamily="34" charset="0"/>
              </a:defRPr>
            </a:lvl2pPr>
            <a:lvl3pPr>
              <a:defRPr>
                <a:solidFill>
                  <a:srgbClr val="383333"/>
                </a:solidFill>
                <a:latin typeface="Franklin Gothic Book" panose="020B0503020102020204" pitchFamily="34" charset="0"/>
              </a:defRPr>
            </a:lvl3pPr>
            <a:lvl4pPr>
              <a:defRPr>
                <a:solidFill>
                  <a:srgbClr val="383333"/>
                </a:solidFill>
                <a:latin typeface="Franklin Gothic Book" panose="020B0503020102020204" pitchFamily="34" charset="0"/>
              </a:defRPr>
            </a:lvl4pPr>
            <a:lvl5pPr>
              <a:defRPr>
                <a:solidFill>
                  <a:srgbClr val="383333"/>
                </a:solidFill>
                <a:latin typeface="Franklin Gothic Book" panose="020B0503020102020204" pitchFamily="34"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sp>
        <p:nvSpPr>
          <p:cNvPr id="2" name="Title 1"/>
          <p:cNvSpPr>
            <a:spLocks noGrp="1"/>
          </p:cNvSpPr>
          <p:nvPr>
            <p:ph type="title" hasCustomPrompt="1"/>
          </p:nvPr>
        </p:nvSpPr>
        <p:spPr>
          <a:xfrm>
            <a:off x="914400" y="4406902"/>
            <a:ext cx="10363200" cy="1362075"/>
          </a:xfrm>
        </p:spPr>
        <p:txBody>
          <a:bodyPr anchor="t"/>
          <a:lstStyle>
            <a:lvl1pPr algn="l">
              <a:defRPr sz="4000" b="1" cap="all">
                <a:solidFill>
                  <a:srgbClr val="E8303B"/>
                </a:solidFill>
                <a:latin typeface="Franklin Gothic Book" panose="020B0503020102020204"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914400" y="2906713"/>
            <a:ext cx="10363200" cy="1500187"/>
          </a:xfrm>
        </p:spPr>
        <p:txBody>
          <a:bodyPr anchor="b"/>
          <a:lstStyle>
            <a:lvl1pPr marL="0" indent="0">
              <a:buNone/>
              <a:defRPr sz="2000">
                <a:solidFill>
                  <a:srgbClr val="383333"/>
                </a:solidFill>
                <a:latin typeface="Franklin Gothic Book" panose="020B05030201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Edit Master text styles</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sp>
        <p:nvSpPr>
          <p:cNvPr id="2" name="Title 1"/>
          <p:cNvSpPr>
            <a:spLocks noGrp="1"/>
          </p:cNvSpPr>
          <p:nvPr>
            <p:ph type="title" hasCustomPrompt="1"/>
          </p:nvPr>
        </p:nvSpPr>
        <p:spPr>
          <a:xfrm>
            <a:off x="563864" y="274639"/>
            <a:ext cx="11064273" cy="1143000"/>
          </a:xfrm>
        </p:spPr>
        <p:txBody>
          <a:bodyPr>
            <a:normAutofit/>
          </a:bodyPr>
          <a:lstStyle>
            <a:lvl1pPr>
              <a:defRPr sz="4000" b="1">
                <a:solidFill>
                  <a:srgbClr val="E8303B"/>
                </a:solidFill>
                <a:latin typeface="Franklin Gothic Book" panose="020B0503020102020204"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563863" y="1600202"/>
            <a:ext cx="5115611" cy="4525963"/>
          </a:xfrm>
        </p:spPr>
        <p:txBody>
          <a:bodyPr/>
          <a:lstStyle>
            <a:lvl1pPr>
              <a:defRPr sz="2800">
                <a:latin typeface="Franklin Gothic Book" panose="020B0503020102020204" pitchFamily="34" charset="0"/>
              </a:defRPr>
            </a:lvl1pPr>
            <a:lvl2pPr>
              <a:defRPr sz="2400">
                <a:latin typeface="Franklin Gothic Book" panose="020B0503020102020204" pitchFamily="34" charset="0"/>
              </a:defRPr>
            </a:lvl2pPr>
            <a:lvl3pPr>
              <a:defRPr sz="2000">
                <a:latin typeface="Franklin Gothic Book" panose="020B0503020102020204" pitchFamily="34" charset="0"/>
              </a:defRPr>
            </a:lvl3pPr>
            <a:lvl4pPr>
              <a:defRPr sz="1800">
                <a:latin typeface="Franklin Gothic Book" panose="020B0503020102020204" pitchFamily="34" charset="0"/>
              </a:defRPr>
            </a:lvl4pPr>
            <a:lvl5pPr>
              <a:defRPr sz="1800">
                <a:latin typeface="Franklin Gothic Book" panose="020B0503020102020204" pitchFamily="34" charset="0"/>
              </a:defRPr>
            </a:lvl5pPr>
            <a:lvl6pPr>
              <a:defRPr sz="1800"/>
            </a:lvl6pPr>
            <a:lvl7pPr>
              <a:defRPr sz="1800"/>
            </a:lvl7pPr>
            <a:lvl8pPr>
              <a:defRPr sz="1800"/>
            </a:lvl8pPr>
            <a:lvl9pPr>
              <a:defRPr sz="1800"/>
            </a:lvl9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243336" y="1600202"/>
            <a:ext cx="5384800" cy="4525963"/>
          </a:xfrm>
        </p:spPr>
        <p:txBody>
          <a:bodyPr/>
          <a:lstStyle>
            <a:lvl1pPr>
              <a:defRPr sz="2800">
                <a:solidFill>
                  <a:srgbClr val="383333"/>
                </a:solidFill>
                <a:latin typeface="Franklin Gothic Book" panose="020B0503020102020204" pitchFamily="34" charset="0"/>
              </a:defRPr>
            </a:lvl1pPr>
            <a:lvl2pPr>
              <a:defRPr sz="2400">
                <a:solidFill>
                  <a:srgbClr val="383333"/>
                </a:solidFill>
                <a:latin typeface="Franklin Gothic Book" panose="020B0503020102020204" pitchFamily="34" charset="0"/>
              </a:defRPr>
            </a:lvl2pPr>
            <a:lvl3pPr>
              <a:defRPr sz="2000">
                <a:solidFill>
                  <a:srgbClr val="383333"/>
                </a:solidFill>
                <a:latin typeface="Franklin Gothic Book" panose="020B0503020102020204" pitchFamily="34" charset="0"/>
              </a:defRPr>
            </a:lvl3pPr>
            <a:lvl4pPr>
              <a:defRPr sz="1800">
                <a:solidFill>
                  <a:srgbClr val="383333"/>
                </a:solidFill>
                <a:latin typeface="Franklin Gothic Book" panose="020B0503020102020204" pitchFamily="34" charset="0"/>
              </a:defRPr>
            </a:lvl4pPr>
            <a:lvl5pPr>
              <a:defRPr sz="1800">
                <a:solidFill>
                  <a:srgbClr val="383333"/>
                </a:solidFill>
                <a:latin typeface="Franklin Gothic Book" panose="020B0503020102020204" pitchFamily="34" charset="0"/>
              </a:defRPr>
            </a:lvl5pPr>
            <a:lvl6pPr>
              <a:defRPr sz="1800"/>
            </a:lvl6pPr>
            <a:lvl7pPr>
              <a:defRPr sz="1800"/>
            </a:lvl7pPr>
            <a:lvl8pPr>
              <a:defRPr sz="1800"/>
            </a:lvl8pPr>
            <a:lvl9pPr>
              <a:defRPr sz="1800"/>
            </a:lvl9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sp>
        <p:nvSpPr>
          <p:cNvPr id="2" name="Title 1"/>
          <p:cNvSpPr>
            <a:spLocks noGrp="1"/>
          </p:cNvSpPr>
          <p:nvPr>
            <p:ph type="title" hasCustomPrompt="1"/>
          </p:nvPr>
        </p:nvSpPr>
        <p:spPr>
          <a:xfrm>
            <a:off x="750459" y="274639"/>
            <a:ext cx="10691084" cy="1143000"/>
          </a:xfrm>
        </p:spPr>
        <p:txBody>
          <a:bodyPr>
            <a:normAutofit/>
          </a:bodyPr>
          <a:lstStyle>
            <a:lvl1pPr>
              <a:defRPr sz="4000" b="1">
                <a:solidFill>
                  <a:srgbClr val="E8303B"/>
                </a:solidFill>
                <a:latin typeface="Franklin Gothic Book" panose="020B0503020102020204"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57655" y="1535114"/>
            <a:ext cx="511772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Edit Master text styles</a:t>
            </a:r>
          </a:p>
        </p:txBody>
      </p:sp>
      <p:sp>
        <p:nvSpPr>
          <p:cNvPr id="4" name="Content Placeholder 3"/>
          <p:cNvSpPr>
            <a:spLocks noGrp="1"/>
          </p:cNvSpPr>
          <p:nvPr>
            <p:ph sz="half" idx="2"/>
          </p:nvPr>
        </p:nvSpPr>
        <p:spPr>
          <a:xfrm>
            <a:off x="757655" y="2174875"/>
            <a:ext cx="511772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6052510" y="1535114"/>
            <a:ext cx="538903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Edit Master text styles</a:t>
            </a:r>
          </a:p>
        </p:txBody>
      </p:sp>
      <p:sp>
        <p:nvSpPr>
          <p:cNvPr id="6" name="Content Placeholder 5"/>
          <p:cNvSpPr>
            <a:spLocks noGrp="1"/>
          </p:cNvSpPr>
          <p:nvPr>
            <p:ph sz="quarter" idx="4"/>
          </p:nvPr>
        </p:nvSpPr>
        <p:spPr>
          <a:xfrm>
            <a:off x="605251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sp>
        <p:nvSpPr>
          <p:cNvPr id="2" name="Title 1"/>
          <p:cNvSpPr>
            <a:spLocks noGrp="1"/>
          </p:cNvSpPr>
          <p:nvPr>
            <p:ph type="title" hasCustomPrompt="1"/>
          </p:nvPr>
        </p:nvSpPr>
        <p:spPr>
          <a:xfrm>
            <a:off x="750459" y="274639"/>
            <a:ext cx="10691084" cy="1143000"/>
          </a:xfrm>
        </p:spPr>
        <p:txBody>
          <a:bodyPr>
            <a:normAutofit/>
          </a:bodyPr>
          <a:lstStyle>
            <a:lvl1pPr>
              <a:defRPr sz="4000" b="1">
                <a:solidFill>
                  <a:srgbClr val="E8303B"/>
                </a:solidFill>
                <a:latin typeface="Franklin Gothic Book" panose="020B0503020102020204" pitchFamily="34" charset="0"/>
              </a:defRPr>
            </a:lvl1pPr>
          </a:lstStyle>
          <a:p>
            <a:r>
              <a:rPr lang="en-US" dirty="0" smtClean="0"/>
              <a:t>CLICK TO EDIT MASTER TITLE STYLE</a:t>
            </a:r>
            <a:endParaRPr lang="en-US" dirty="0"/>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sp>
        <p:nvSpPr>
          <p:cNvPr id="2" name="Title 1"/>
          <p:cNvSpPr>
            <a:spLocks noGrp="1"/>
          </p:cNvSpPr>
          <p:nvPr>
            <p:ph type="title" hasCustomPrompt="1"/>
          </p:nvPr>
        </p:nvSpPr>
        <p:spPr>
          <a:xfrm>
            <a:off x="797297" y="273050"/>
            <a:ext cx="3729368" cy="1162051"/>
          </a:xfrm>
        </p:spPr>
        <p:txBody>
          <a:bodyPr anchor="b"/>
          <a:lstStyle>
            <a:lvl1pPr algn="l">
              <a:defRPr sz="2000" b="1">
                <a:solidFill>
                  <a:srgbClr val="E8303B"/>
                </a:solidFill>
                <a:latin typeface="Franklin Gothic Book" panose="020B05030201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672671" y="273053"/>
            <a:ext cx="6815667" cy="5853113"/>
          </a:xfrm>
        </p:spPr>
        <p:txBody>
          <a:bodyPr/>
          <a:lstStyle>
            <a:lvl1pPr>
              <a:defRPr sz="3200">
                <a:solidFill>
                  <a:srgbClr val="383333"/>
                </a:solidFill>
                <a:latin typeface="Franklin Gothic Book" panose="020B0503020102020204" pitchFamily="34" charset="0"/>
              </a:defRPr>
            </a:lvl1pPr>
            <a:lvl2pPr>
              <a:defRPr sz="2800">
                <a:solidFill>
                  <a:srgbClr val="383333"/>
                </a:solidFill>
                <a:latin typeface="Franklin Gothic Book" panose="020B0503020102020204" pitchFamily="34" charset="0"/>
              </a:defRPr>
            </a:lvl2pPr>
            <a:lvl3pPr>
              <a:defRPr sz="2400">
                <a:solidFill>
                  <a:srgbClr val="383333"/>
                </a:solidFill>
                <a:latin typeface="Franklin Gothic Book" panose="020B0503020102020204" pitchFamily="34" charset="0"/>
              </a:defRPr>
            </a:lvl3pPr>
            <a:lvl4pPr>
              <a:defRPr sz="2000">
                <a:solidFill>
                  <a:srgbClr val="383333"/>
                </a:solidFill>
                <a:latin typeface="Franklin Gothic Book" panose="020B0503020102020204" pitchFamily="34" charset="0"/>
              </a:defRPr>
            </a:lvl4pPr>
            <a:lvl5pPr>
              <a:defRPr sz="2000">
                <a:solidFill>
                  <a:srgbClr val="383333"/>
                </a:solidFill>
                <a:latin typeface="Franklin Gothic Book" panose="020B0503020102020204" pitchFamily="34" charset="0"/>
              </a:defRPr>
            </a:lvl5pPr>
            <a:lvl6pPr>
              <a:defRPr sz="2000"/>
            </a:lvl6pPr>
            <a:lvl7pPr>
              <a:defRPr sz="2000"/>
            </a:lvl7pPr>
            <a:lvl8pPr>
              <a:defRPr sz="2000"/>
            </a:lvl8pPr>
            <a:lvl9pPr>
              <a:defRPr sz="2000"/>
            </a:lvl9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797297" y="1435103"/>
            <a:ext cx="3729368" cy="4691063"/>
          </a:xfrm>
        </p:spPr>
        <p:txBody>
          <a:bodyPr/>
          <a:lstStyle>
            <a:lvl1pPr marL="0" indent="0">
              <a:buNone/>
              <a:defRPr sz="1400">
                <a:solidFill>
                  <a:srgbClr val="383333"/>
                </a:solidFill>
                <a:latin typeface="Franklin Gothic Book" panose="020B05030201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Edit Master text styles</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sp>
        <p:nvSpPr>
          <p:cNvPr id="2" name="Title 1"/>
          <p:cNvSpPr>
            <a:spLocks noGrp="1"/>
          </p:cNvSpPr>
          <p:nvPr>
            <p:ph type="title" hasCustomPrompt="1"/>
          </p:nvPr>
        </p:nvSpPr>
        <p:spPr>
          <a:xfrm>
            <a:off x="2438400" y="4800601"/>
            <a:ext cx="7315200" cy="566739"/>
          </a:xfrm>
        </p:spPr>
        <p:txBody>
          <a:bodyPr anchor="b"/>
          <a:lstStyle>
            <a:lvl1pPr algn="l">
              <a:defRPr sz="2000" b="1">
                <a:solidFill>
                  <a:srgbClr val="E8303B"/>
                </a:solidFill>
                <a:latin typeface="Franklin Gothic Book" panose="020B0503020102020204" pitchFamily="34" charset="0"/>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2438400" y="612775"/>
            <a:ext cx="7315200" cy="4114800"/>
          </a:xfrm>
        </p:spPr>
        <p:txBody>
          <a:bodyPr/>
          <a:lstStyle>
            <a:lvl1pPr marL="0" indent="0">
              <a:buNone/>
              <a:defRPr sz="3200">
                <a:latin typeface="Franklin Gothic Book" panose="020B05030201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2438400" y="5367339"/>
            <a:ext cx="7315200" cy="804863"/>
          </a:xfrm>
        </p:spPr>
        <p:txBody>
          <a:bodyPr/>
          <a:lstStyle>
            <a:lvl1pPr marL="0" indent="0">
              <a:buNone/>
              <a:defRPr sz="1400">
                <a:solidFill>
                  <a:srgbClr val="383333"/>
                </a:solidFill>
                <a:latin typeface="Franklin Gothic Book" panose="020B05030201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Edit Master text styles</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6.png"/><Relationship Id="rId2" Type="http://schemas.openxmlformats.org/officeDocument/2006/relationships/slideLayout" Target="../slideLayouts/slideLayout13.xml"/><Relationship Id="rId16" Type="http://schemas.openxmlformats.org/officeDocument/2006/relationships/image" Target="../media/image5.jpe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2206DA-4705-844F-8F0B-F43945BCDB13}"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55" r:id="rId1"/>
    <p:sldLayoutId id="2147483649" r:id="rId2"/>
    <p:sldLayoutId id="2147483650" r:id="rId3"/>
    <p:sldLayoutId id="2147483651" r:id="rId4"/>
    <p:sldLayoutId id="2147483652" r:id="rId5"/>
    <p:sldLayoutId id="2147483653" r:id="rId6"/>
    <p:sldLayoutId id="2147483654" r:id="rId7"/>
    <p:sldLayoutId id="2147483656" r:id="rId8"/>
    <p:sldLayoutId id="2147483657" r:id="rId9"/>
    <p:sldLayoutId id="2147483658" r:id="rId10"/>
    <p:sldLayoutId id="2147483660" r:id="rId11"/>
  </p:sldLayoutIdLst>
  <p:timing>
    <p:tnLst>
      <p:par>
        <p:cTn id="1" dur="indefinite" restart="never" nodeType="tmRoot"/>
      </p:par>
    </p:tnLst>
  </p:timing>
  <p:txStyles>
    <p:titleStyle>
      <a:lvl1pPr algn="ctr" defTabSz="457200" rtl="0" eaLnBrk="1" latinLnBrk="0" hangingPunct="1">
        <a:spcBef>
          <a:spcPct val="0"/>
        </a:spcBef>
        <a:buNone/>
        <a:defRPr sz="4000" b="1" kern="1200">
          <a:solidFill>
            <a:srgbClr val="E8303B"/>
          </a:solidFill>
          <a:latin typeface="Franklin Gothic Book" panose="020B0503020102020204" pitchFamily="34" charset="0"/>
          <a:ea typeface="+mj-ea"/>
          <a:cs typeface="Arial" pitchFamily="34" charset="0"/>
        </a:defRPr>
      </a:lvl1pPr>
    </p:titleStyle>
    <p:bodyStyle>
      <a:lvl1pPr marL="342900" indent="-342900" algn="l" defTabSz="457200" rtl="0" eaLnBrk="1" latinLnBrk="0" hangingPunct="1">
        <a:spcBef>
          <a:spcPct val="20000"/>
        </a:spcBef>
        <a:buFont typeface="Arial"/>
        <a:buChar char="•"/>
        <a:defRPr sz="3200" kern="1200">
          <a:solidFill>
            <a:srgbClr val="383333"/>
          </a:solidFill>
          <a:latin typeface="Franklin Gothic Book" panose="020B0503020102020204" pitchFamily="34" charset="0"/>
          <a:ea typeface="+mn-ea"/>
          <a:cs typeface="Arial" pitchFamily="34" charset="0"/>
        </a:defRPr>
      </a:lvl1pPr>
      <a:lvl2pPr marL="742950" indent="-285750" algn="l" defTabSz="457200" rtl="0" eaLnBrk="1" latinLnBrk="0" hangingPunct="1">
        <a:spcBef>
          <a:spcPct val="20000"/>
        </a:spcBef>
        <a:buFont typeface="Arial"/>
        <a:buChar char="–"/>
        <a:defRPr sz="2800" kern="1200">
          <a:solidFill>
            <a:srgbClr val="383333"/>
          </a:solidFill>
          <a:latin typeface="Franklin Gothic Book" panose="020B0503020102020204" pitchFamily="34" charset="0"/>
          <a:ea typeface="+mn-ea"/>
          <a:cs typeface="Arial" pitchFamily="34" charset="0"/>
        </a:defRPr>
      </a:lvl2pPr>
      <a:lvl3pPr marL="1143000" indent="-228600" algn="l" defTabSz="457200" rtl="0" eaLnBrk="1" latinLnBrk="0" hangingPunct="1">
        <a:spcBef>
          <a:spcPct val="20000"/>
        </a:spcBef>
        <a:buFont typeface="Arial"/>
        <a:buChar char="•"/>
        <a:defRPr sz="2400" kern="1200">
          <a:solidFill>
            <a:srgbClr val="383333"/>
          </a:solidFill>
          <a:latin typeface="Franklin Gothic Book" panose="020B0503020102020204" pitchFamily="34" charset="0"/>
          <a:ea typeface="+mn-ea"/>
          <a:cs typeface="Arial" pitchFamily="34" charset="0"/>
        </a:defRPr>
      </a:lvl3pPr>
      <a:lvl4pPr marL="1600200" indent="-228600" algn="l" defTabSz="457200" rtl="0" eaLnBrk="1" latinLnBrk="0" hangingPunct="1">
        <a:spcBef>
          <a:spcPct val="20000"/>
        </a:spcBef>
        <a:buFont typeface="Arial"/>
        <a:buChar char="–"/>
        <a:defRPr sz="2000" kern="1200">
          <a:solidFill>
            <a:srgbClr val="383333"/>
          </a:solidFill>
          <a:latin typeface="Franklin Gothic Book" panose="020B0503020102020204" pitchFamily="34" charset="0"/>
          <a:ea typeface="+mn-ea"/>
          <a:cs typeface="Arial" pitchFamily="34" charset="0"/>
        </a:defRPr>
      </a:lvl4pPr>
      <a:lvl5pPr marL="2057400" indent="-228600" algn="l" defTabSz="457200" rtl="0" eaLnBrk="1" latinLnBrk="0" hangingPunct="1">
        <a:spcBef>
          <a:spcPct val="20000"/>
        </a:spcBef>
        <a:buFont typeface="Arial"/>
        <a:buChar char="»"/>
        <a:defRPr sz="2000" kern="1200">
          <a:solidFill>
            <a:srgbClr val="383333"/>
          </a:solidFill>
          <a:latin typeface="Franklin Gothic Book" panose="020B0503020102020204"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9636"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cs typeface="Arial" charset="0"/>
              </a:defRPr>
            </a:lvl1pPr>
          </a:lstStyle>
          <a:p>
            <a:pPr defTabSz="914400"/>
            <a:fld id="{6F9AF8EE-3E44-46B2-8C9C-4316630160AE}" type="datetimeFigureOut">
              <a:rPr lang="en-US" smtClean="0">
                <a:solidFill>
                  <a:srgbClr val="000000"/>
                </a:solidFill>
              </a:rPr>
              <a:pPr defTabSz="914400"/>
              <a:t>7/21/2019</a:t>
            </a:fld>
            <a:endParaRPr lang="en-US">
              <a:solidFill>
                <a:srgbClr val="000000"/>
              </a:solidFill>
            </a:endParaRPr>
          </a:p>
        </p:txBody>
      </p:sp>
      <p:sp>
        <p:nvSpPr>
          <p:cNvPr id="69637"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Arial" charset="0"/>
              </a:defRPr>
            </a:lvl1pPr>
          </a:lstStyle>
          <a:p>
            <a:pPr defTabSz="914400"/>
            <a:endParaRPr lang="en-US">
              <a:solidFill>
                <a:srgbClr val="000000"/>
              </a:solidFill>
            </a:endParaRPr>
          </a:p>
        </p:txBody>
      </p:sp>
      <p:sp>
        <p:nvSpPr>
          <p:cNvPr id="69638"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cs typeface="Arial" charset="0"/>
              </a:defRPr>
            </a:lvl1pPr>
          </a:lstStyle>
          <a:p>
            <a:pPr defTabSz="914400"/>
            <a:fld id="{C862783F-C354-4FA3-A3BB-8D933512BA9B}" type="slidenum">
              <a:rPr lang="en-US" smtClean="0">
                <a:solidFill>
                  <a:srgbClr val="000000"/>
                </a:solidFill>
              </a:rPr>
              <a:pPr defTabSz="914400"/>
              <a:t>‹#›</a:t>
            </a:fld>
            <a:endParaRPr lang="en-US">
              <a:solidFill>
                <a:srgbClr val="000000"/>
              </a:solidFill>
            </a:endParaRPr>
          </a:p>
        </p:txBody>
      </p:sp>
      <p:pic>
        <p:nvPicPr>
          <p:cNvPr id="3079" name="Picture 7" descr="les_flag"/>
          <p:cNvPicPr>
            <a:picLocks noChangeAspect="1" noChangeArrowheads="1"/>
          </p:cNvPicPr>
          <p:nvPr/>
        </p:nvPicPr>
        <p:blipFill>
          <a:blip r:embed="rId16" cstate="print"/>
          <a:srcRect/>
          <a:stretch>
            <a:fillRect/>
          </a:stretch>
        </p:blipFill>
        <p:spPr bwMode="auto">
          <a:xfrm>
            <a:off x="10128251" y="260350"/>
            <a:ext cx="1549400" cy="863600"/>
          </a:xfrm>
          <a:prstGeom prst="rect">
            <a:avLst/>
          </a:prstGeom>
          <a:noFill/>
          <a:ln w="9525">
            <a:noFill/>
            <a:miter lim="800000"/>
            <a:headEnd/>
            <a:tailEnd/>
          </a:ln>
        </p:spPr>
      </p:pic>
      <p:pic>
        <p:nvPicPr>
          <p:cNvPr id="3080" name="Picture 8" descr="gov Logo"/>
          <p:cNvPicPr>
            <a:picLocks noChangeAspect="1" noChangeArrowheads="1"/>
          </p:cNvPicPr>
          <p:nvPr/>
        </p:nvPicPr>
        <p:blipFill>
          <a:blip r:embed="rId17" cstate="print"/>
          <a:srcRect/>
          <a:stretch>
            <a:fillRect/>
          </a:stretch>
        </p:blipFill>
        <p:spPr bwMode="auto">
          <a:xfrm>
            <a:off x="334434" y="0"/>
            <a:ext cx="1502833" cy="1073150"/>
          </a:xfrm>
          <a:prstGeom prst="rect">
            <a:avLst/>
          </a:prstGeom>
          <a:noFill/>
          <a:ln w="9525">
            <a:noFill/>
            <a:miter lim="800000"/>
            <a:headEnd/>
            <a:tailEnd/>
          </a:ln>
        </p:spPr>
      </p:pic>
    </p:spTree>
    <p:extLst>
      <p:ext uri="{BB962C8B-B14F-4D97-AF65-F5344CB8AC3E}">
        <p14:creationId xmlns:p14="http://schemas.microsoft.com/office/powerpoint/2010/main" val="188402784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50480" y="-209199"/>
            <a:ext cx="10691040" cy="1143000"/>
          </a:xfrm>
        </p:spPr>
        <p:txBody>
          <a:bodyPr>
            <a:normAutofit/>
          </a:bodyPr>
          <a:lstStyle/>
          <a:p>
            <a:r>
              <a:rPr lang="en-US" dirty="0">
                <a:solidFill>
                  <a:schemeClr val="tx1"/>
                </a:solidFill>
                <a:effectLst>
                  <a:outerShdw blurRad="38100" dist="38100" dir="2700000" algn="tl">
                    <a:srgbClr val="000000">
                      <a:alpha val="43137"/>
                    </a:srgbClr>
                  </a:outerShdw>
                </a:effectLst>
                <a:latin typeface="Arial" panose="020B0604020202020204" pitchFamily="34" charset="0"/>
              </a:rPr>
              <a:t>Sero-conversion on PrEP</a:t>
            </a:r>
            <a:endParaRPr lang="en-GB" dirty="0">
              <a:solidFill>
                <a:schemeClr val="tx1"/>
              </a:solidFill>
              <a:latin typeface="Arial" panose="020B0604020202020204" pitchFamily="34" charset="0"/>
            </a:endParaRPr>
          </a:p>
        </p:txBody>
      </p:sp>
      <p:sp>
        <p:nvSpPr>
          <p:cNvPr id="3" name="Content Placeholder 2"/>
          <p:cNvSpPr>
            <a:spLocks noGrp="1"/>
          </p:cNvSpPr>
          <p:nvPr>
            <p:ph idx="1"/>
          </p:nvPr>
        </p:nvSpPr>
        <p:spPr>
          <a:xfrm>
            <a:off x="750479" y="1600202"/>
            <a:ext cx="10936695" cy="4525963"/>
          </a:xfrm>
        </p:spPr>
        <p:txBody>
          <a:bodyPr/>
          <a:lstStyle/>
          <a:p>
            <a:r>
              <a:rPr lang="en-US" dirty="0">
                <a:solidFill>
                  <a:schemeClr val="tx1"/>
                </a:solidFill>
                <a:latin typeface="Arial" panose="020B0604020202020204" pitchFamily="34" charset="0"/>
              </a:rPr>
              <a:t>6 documented sero-converters in 18 months</a:t>
            </a:r>
          </a:p>
          <a:p>
            <a:r>
              <a:rPr lang="en-US" dirty="0">
                <a:solidFill>
                  <a:schemeClr val="tx1"/>
                </a:solidFill>
                <a:latin typeface="Arial" panose="020B0604020202020204" pitchFamily="34" charset="0"/>
              </a:rPr>
              <a:t>5 clients tested positive after 30 days of PrEP use</a:t>
            </a:r>
          </a:p>
          <a:p>
            <a:r>
              <a:rPr lang="en-US" dirty="0">
                <a:solidFill>
                  <a:schemeClr val="tx1"/>
                </a:solidFill>
                <a:latin typeface="Arial" panose="020B0604020202020204" pitchFamily="34" charset="0"/>
              </a:rPr>
              <a:t>1 client tested positive in the 5</a:t>
            </a:r>
            <a:r>
              <a:rPr lang="en-US" baseline="30000" dirty="0">
                <a:solidFill>
                  <a:schemeClr val="tx1"/>
                </a:solidFill>
                <a:latin typeface="Arial" panose="020B0604020202020204" pitchFamily="34" charset="0"/>
              </a:rPr>
              <a:t>th</a:t>
            </a:r>
            <a:r>
              <a:rPr lang="en-US" dirty="0">
                <a:solidFill>
                  <a:schemeClr val="tx1"/>
                </a:solidFill>
                <a:latin typeface="Arial" panose="020B0604020202020204" pitchFamily="34" charset="0"/>
              </a:rPr>
              <a:t> month of PrEP use with documented poor adherence.</a:t>
            </a:r>
          </a:p>
          <a:p>
            <a:r>
              <a:rPr lang="en-US" dirty="0">
                <a:solidFill>
                  <a:schemeClr val="tx1"/>
                </a:solidFill>
                <a:latin typeface="Arial" panose="020B0604020202020204" pitchFamily="34" charset="0"/>
              </a:rPr>
              <a:t>All 6 clients are on 1</a:t>
            </a:r>
            <a:r>
              <a:rPr lang="en-US" baseline="30000" dirty="0">
                <a:solidFill>
                  <a:schemeClr val="tx1"/>
                </a:solidFill>
                <a:latin typeface="Arial" panose="020B0604020202020204" pitchFamily="34" charset="0"/>
              </a:rPr>
              <a:t>st</a:t>
            </a:r>
            <a:r>
              <a:rPr lang="en-US" dirty="0">
                <a:solidFill>
                  <a:schemeClr val="tx1"/>
                </a:solidFill>
                <a:latin typeface="Arial" panose="020B0604020202020204" pitchFamily="34" charset="0"/>
              </a:rPr>
              <a:t> line ART regimen and are virologically suppressed.</a:t>
            </a:r>
          </a:p>
        </p:txBody>
      </p:sp>
      <p:sp>
        <p:nvSpPr>
          <p:cNvPr id="8" name="Freeform 17"/>
          <p:cNvSpPr>
            <a:spLocks/>
          </p:cNvSpPr>
          <p:nvPr/>
        </p:nvSpPr>
        <p:spPr bwMode="auto">
          <a:xfrm>
            <a:off x="750480" y="1127128"/>
            <a:ext cx="10936695" cy="45719"/>
          </a:xfrm>
          <a:custGeom>
            <a:avLst/>
            <a:gdLst>
              <a:gd name="T0" fmla="*/ 0 w 5597"/>
              <a:gd name="T1" fmla="*/ 0 h 2"/>
              <a:gd name="T2" fmla="*/ 2147483647 w 5597"/>
              <a:gd name="T3" fmla="*/ 2147483647 h 2"/>
              <a:gd name="T4" fmla="*/ 0 60000 65536"/>
              <a:gd name="T5" fmla="*/ 0 60000 65536"/>
              <a:gd name="T6" fmla="*/ 0 w 5597"/>
              <a:gd name="T7" fmla="*/ 0 h 2"/>
              <a:gd name="T8" fmla="*/ 5597 w 5597"/>
              <a:gd name="T9" fmla="*/ 2 h 2"/>
            </a:gdLst>
            <a:ahLst/>
            <a:cxnLst>
              <a:cxn ang="T4">
                <a:pos x="T0" y="T1"/>
              </a:cxn>
              <a:cxn ang="T5">
                <a:pos x="T2" y="T3"/>
              </a:cxn>
            </a:cxnLst>
            <a:rect l="T6" t="T7" r="T8" b="T9"/>
            <a:pathLst>
              <a:path w="5597" h="2">
                <a:moveTo>
                  <a:pt x="0" y="0"/>
                </a:moveTo>
                <a:lnTo>
                  <a:pt x="5597" y="2"/>
                </a:lnTo>
              </a:path>
            </a:pathLst>
          </a:custGeom>
          <a:noFill/>
          <a:ln w="571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Tree>
    <p:extLst>
      <p:ext uri="{BB962C8B-B14F-4D97-AF65-F5344CB8AC3E}">
        <p14:creationId xmlns:p14="http://schemas.microsoft.com/office/powerpoint/2010/main" val="30711106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50480" y="73165"/>
            <a:ext cx="10691040" cy="1143000"/>
          </a:xfrm>
        </p:spPr>
        <p:txBody>
          <a:bodyPr>
            <a:normAutofit fontScale="90000"/>
          </a:bodyPr>
          <a:lstStyle/>
          <a:p>
            <a:r>
              <a:rPr lang="en-US" dirty="0">
                <a:solidFill>
                  <a:schemeClr val="tx1"/>
                </a:solidFill>
                <a:latin typeface="Arial" panose="020B0604020202020204" pitchFamily="34" charset="0"/>
              </a:rPr>
              <a:t>Stakeholders Perspectives on Scaling up PrEP for HIV Prevention Lesotho Study Overview:</a:t>
            </a:r>
            <a:endParaRPr lang="en-GB" dirty="0">
              <a:solidFill>
                <a:schemeClr val="tx1"/>
              </a:solidFill>
              <a:latin typeface="Arial" panose="020B0604020202020204"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val="3305462498"/>
              </p:ext>
            </p:extLst>
          </p:nvPr>
        </p:nvGraphicFramePr>
        <p:xfrm>
          <a:off x="542441" y="1295449"/>
          <a:ext cx="11065790" cy="5420575"/>
        </p:xfrm>
        <a:graphic>
          <a:graphicData uri="http://schemas.openxmlformats.org/drawingml/2006/table">
            <a:tbl>
              <a:tblPr firstRow="1" bandRow="1"/>
              <a:tblGrid>
                <a:gridCol w="2511147">
                  <a:extLst>
                    <a:ext uri="{9D8B030D-6E8A-4147-A177-3AD203B41FA5}">
                      <a16:colId xmlns="" xmlns:a16="http://schemas.microsoft.com/office/drawing/2014/main" val="20000"/>
                    </a:ext>
                  </a:extLst>
                </a:gridCol>
                <a:gridCol w="8554643">
                  <a:extLst>
                    <a:ext uri="{9D8B030D-6E8A-4147-A177-3AD203B41FA5}">
                      <a16:colId xmlns="" xmlns:a16="http://schemas.microsoft.com/office/drawing/2014/main" val="20001"/>
                    </a:ext>
                  </a:extLst>
                </a:gridCol>
              </a:tblGrid>
              <a:tr h="659351">
                <a:tc>
                  <a:txBody>
                    <a:bodyPr/>
                    <a:lstStyle>
                      <a:lvl1pPr marL="0" algn="l" defTabSz="457200" rtl="0" eaLnBrk="1" latinLnBrk="0" hangingPunct="1">
                        <a:defRPr sz="1800" b="1" kern="1200">
                          <a:solidFill>
                            <a:schemeClr val="lt1"/>
                          </a:solidFill>
                          <a:latin typeface="Calibri"/>
                          <a:ea typeface=""/>
                          <a:cs typeface=""/>
                        </a:defRPr>
                      </a:lvl1pPr>
                      <a:lvl2pPr marL="457200" algn="l" defTabSz="457200" rtl="0" eaLnBrk="1" latinLnBrk="0" hangingPunct="1">
                        <a:defRPr sz="1800" b="1" kern="1200">
                          <a:solidFill>
                            <a:schemeClr val="lt1"/>
                          </a:solidFill>
                          <a:latin typeface="Calibri"/>
                          <a:ea typeface=""/>
                          <a:cs typeface=""/>
                        </a:defRPr>
                      </a:lvl2pPr>
                      <a:lvl3pPr marL="914400" algn="l" defTabSz="457200" rtl="0" eaLnBrk="1" latinLnBrk="0" hangingPunct="1">
                        <a:defRPr sz="1800" b="1" kern="1200">
                          <a:solidFill>
                            <a:schemeClr val="lt1"/>
                          </a:solidFill>
                          <a:latin typeface="Calibri"/>
                          <a:ea typeface=""/>
                          <a:cs typeface=""/>
                        </a:defRPr>
                      </a:lvl3pPr>
                      <a:lvl4pPr marL="1371600" algn="l" defTabSz="457200" rtl="0" eaLnBrk="1" latinLnBrk="0" hangingPunct="1">
                        <a:defRPr sz="1800" b="1" kern="1200">
                          <a:solidFill>
                            <a:schemeClr val="lt1"/>
                          </a:solidFill>
                          <a:latin typeface="Calibri"/>
                          <a:ea typeface=""/>
                          <a:cs typeface=""/>
                        </a:defRPr>
                      </a:lvl4pPr>
                      <a:lvl5pPr marL="1828800" algn="l" defTabSz="457200" rtl="0" eaLnBrk="1" latinLnBrk="0" hangingPunct="1">
                        <a:defRPr sz="1800" b="1" kern="1200">
                          <a:solidFill>
                            <a:schemeClr val="lt1"/>
                          </a:solidFill>
                          <a:latin typeface="Calibri"/>
                          <a:ea typeface=""/>
                          <a:cs typeface=""/>
                        </a:defRPr>
                      </a:lvl5pPr>
                      <a:lvl6pPr marL="2286000" algn="l" defTabSz="457200" rtl="0" eaLnBrk="1" latinLnBrk="0" hangingPunct="1">
                        <a:defRPr sz="1800" b="1" kern="1200">
                          <a:solidFill>
                            <a:schemeClr val="lt1"/>
                          </a:solidFill>
                          <a:latin typeface="Calibri"/>
                          <a:ea typeface=""/>
                          <a:cs typeface=""/>
                        </a:defRPr>
                      </a:lvl6pPr>
                      <a:lvl7pPr marL="2743200" algn="l" defTabSz="457200" rtl="0" eaLnBrk="1" latinLnBrk="0" hangingPunct="1">
                        <a:defRPr sz="1800" b="1" kern="1200">
                          <a:solidFill>
                            <a:schemeClr val="lt1"/>
                          </a:solidFill>
                          <a:latin typeface="Calibri"/>
                          <a:ea typeface=""/>
                          <a:cs typeface=""/>
                        </a:defRPr>
                      </a:lvl7pPr>
                      <a:lvl8pPr marL="3200400" algn="l" defTabSz="457200" rtl="0" eaLnBrk="1" latinLnBrk="0" hangingPunct="1">
                        <a:defRPr sz="1800" b="1" kern="1200">
                          <a:solidFill>
                            <a:schemeClr val="lt1"/>
                          </a:solidFill>
                          <a:latin typeface="Calibri"/>
                          <a:ea typeface=""/>
                          <a:cs typeface=""/>
                        </a:defRPr>
                      </a:lvl8pPr>
                      <a:lvl9pPr marL="3657600" algn="l" defTabSz="457200" rtl="0" eaLnBrk="1" latinLnBrk="0" hangingPunct="1">
                        <a:defRPr sz="1800" b="1" kern="1200">
                          <a:solidFill>
                            <a:schemeClr val="lt1"/>
                          </a:solidFill>
                          <a:latin typeface="Calibri"/>
                          <a:ea typeface=""/>
                          <a:cs typeface=""/>
                        </a:defRPr>
                      </a:lvl9pPr>
                    </a:lstStyle>
                    <a:p>
                      <a:r>
                        <a:rPr lang="en-US" b="1" dirty="0" smtClean="0">
                          <a:solidFill>
                            <a:schemeClr val="tx1"/>
                          </a:solidFill>
                          <a:latin typeface="Arial" panose="020B0604020202020204" pitchFamily="34" charset="0"/>
                          <a:cs typeface="Arial" panose="020B0604020202020204" pitchFamily="34" charset="0"/>
                        </a:rPr>
                        <a:t>Goal</a:t>
                      </a:r>
                      <a:endParaRPr lang="en-US" b="1" dirty="0">
                        <a:solidFill>
                          <a:schemeClr val="tx1"/>
                        </a:solidFill>
                        <a:latin typeface="Arial" panose="020B0604020202020204" pitchFamily="34" charset="0"/>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1F497D">
                        <a:lumMod val="40000"/>
                        <a:lumOff val="60000"/>
                      </a:srgbClr>
                    </a:solidFill>
                  </a:tcPr>
                </a:tc>
                <a:tc>
                  <a:txBody>
                    <a:bodyPr/>
                    <a:lstStyle>
                      <a:lvl1pPr marL="0" algn="l" defTabSz="457200" rtl="0" eaLnBrk="1" latinLnBrk="0" hangingPunct="1">
                        <a:defRPr sz="1800" b="1" kern="1200">
                          <a:solidFill>
                            <a:schemeClr val="lt1"/>
                          </a:solidFill>
                          <a:latin typeface="Calibri"/>
                          <a:ea typeface=""/>
                          <a:cs typeface=""/>
                        </a:defRPr>
                      </a:lvl1pPr>
                      <a:lvl2pPr marL="457200" algn="l" defTabSz="457200" rtl="0" eaLnBrk="1" latinLnBrk="0" hangingPunct="1">
                        <a:defRPr sz="1800" b="1" kern="1200">
                          <a:solidFill>
                            <a:schemeClr val="lt1"/>
                          </a:solidFill>
                          <a:latin typeface="Calibri"/>
                          <a:ea typeface=""/>
                          <a:cs typeface=""/>
                        </a:defRPr>
                      </a:lvl2pPr>
                      <a:lvl3pPr marL="914400" algn="l" defTabSz="457200" rtl="0" eaLnBrk="1" latinLnBrk="0" hangingPunct="1">
                        <a:defRPr sz="1800" b="1" kern="1200">
                          <a:solidFill>
                            <a:schemeClr val="lt1"/>
                          </a:solidFill>
                          <a:latin typeface="Calibri"/>
                          <a:ea typeface=""/>
                          <a:cs typeface=""/>
                        </a:defRPr>
                      </a:lvl3pPr>
                      <a:lvl4pPr marL="1371600" algn="l" defTabSz="457200" rtl="0" eaLnBrk="1" latinLnBrk="0" hangingPunct="1">
                        <a:defRPr sz="1800" b="1" kern="1200">
                          <a:solidFill>
                            <a:schemeClr val="lt1"/>
                          </a:solidFill>
                          <a:latin typeface="Calibri"/>
                          <a:ea typeface=""/>
                          <a:cs typeface=""/>
                        </a:defRPr>
                      </a:lvl4pPr>
                      <a:lvl5pPr marL="1828800" algn="l" defTabSz="457200" rtl="0" eaLnBrk="1" latinLnBrk="0" hangingPunct="1">
                        <a:defRPr sz="1800" b="1" kern="1200">
                          <a:solidFill>
                            <a:schemeClr val="lt1"/>
                          </a:solidFill>
                          <a:latin typeface="Calibri"/>
                          <a:ea typeface=""/>
                          <a:cs typeface=""/>
                        </a:defRPr>
                      </a:lvl5pPr>
                      <a:lvl6pPr marL="2286000" algn="l" defTabSz="457200" rtl="0" eaLnBrk="1" latinLnBrk="0" hangingPunct="1">
                        <a:defRPr sz="1800" b="1" kern="1200">
                          <a:solidFill>
                            <a:schemeClr val="lt1"/>
                          </a:solidFill>
                          <a:latin typeface="Calibri"/>
                          <a:ea typeface=""/>
                          <a:cs typeface=""/>
                        </a:defRPr>
                      </a:lvl6pPr>
                      <a:lvl7pPr marL="2743200" algn="l" defTabSz="457200" rtl="0" eaLnBrk="1" latinLnBrk="0" hangingPunct="1">
                        <a:defRPr sz="1800" b="1" kern="1200">
                          <a:solidFill>
                            <a:schemeClr val="lt1"/>
                          </a:solidFill>
                          <a:latin typeface="Calibri"/>
                          <a:ea typeface=""/>
                          <a:cs typeface=""/>
                        </a:defRPr>
                      </a:lvl7pPr>
                      <a:lvl8pPr marL="3200400" algn="l" defTabSz="457200" rtl="0" eaLnBrk="1" latinLnBrk="0" hangingPunct="1">
                        <a:defRPr sz="1800" b="1" kern="1200">
                          <a:solidFill>
                            <a:schemeClr val="lt1"/>
                          </a:solidFill>
                          <a:latin typeface="Calibri"/>
                          <a:ea typeface=""/>
                          <a:cs typeface=""/>
                        </a:defRPr>
                      </a:lvl8pPr>
                      <a:lvl9pPr marL="3657600" algn="l" defTabSz="457200" rtl="0" eaLnBrk="1" latinLnBrk="0" hangingPunct="1">
                        <a:defRPr sz="1800" b="1" kern="1200">
                          <a:solidFill>
                            <a:schemeClr val="lt1"/>
                          </a:solidFill>
                          <a:latin typeface="Calibri"/>
                          <a:ea typeface=""/>
                          <a:cs typeface=""/>
                        </a:defRPr>
                      </a:lvl9pPr>
                    </a:lstStyle>
                    <a:p>
                      <a:pPr marL="285750" indent="-285750">
                        <a:buFont typeface="Wingdings" panose="05000000000000000000" pitchFamily="2" charset="2"/>
                        <a:buChar char="Ø"/>
                      </a:pPr>
                      <a:r>
                        <a:rPr lang="en-US" b="0" dirty="0" smtClean="0">
                          <a:solidFill>
                            <a:schemeClr val="tx1"/>
                          </a:solidFill>
                          <a:latin typeface="Arial" panose="020B0604020202020204" pitchFamily="34" charset="0"/>
                          <a:cs typeface="Arial" panose="020B0604020202020204" pitchFamily="34" charset="0"/>
                        </a:rPr>
                        <a:t>To gain a deeper understanding of ongoing PrEP program and scale up process</a:t>
                      </a:r>
                      <a:r>
                        <a:rPr lang="en-US" b="0" dirty="0" smtClean="0">
                          <a:solidFill>
                            <a:srgbClr val="FF0000"/>
                          </a:solidFill>
                          <a:latin typeface="Arial" panose="020B0604020202020204" pitchFamily="34" charset="0"/>
                          <a:cs typeface="Arial" panose="020B0604020202020204" pitchFamily="34" charset="0"/>
                        </a:rPr>
                        <a:t> </a:t>
                      </a:r>
                      <a:r>
                        <a:rPr lang="en-US" b="0" dirty="0" smtClean="0">
                          <a:solidFill>
                            <a:schemeClr val="tx1"/>
                          </a:solidFill>
                          <a:latin typeface="Arial" panose="020B0604020202020204" pitchFamily="34" charset="0"/>
                          <a:cs typeface="Arial" panose="020B0604020202020204" pitchFamily="34" charset="0"/>
                        </a:rPr>
                        <a:t>across the health system</a:t>
                      </a:r>
                      <a:endParaRPr lang="en-US" b="0" dirty="0">
                        <a:solidFill>
                          <a:schemeClr val="tx1"/>
                        </a:solidFill>
                        <a:latin typeface="Arial" panose="020B0604020202020204" pitchFamily="34" charset="0"/>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1F497D">
                        <a:lumMod val="40000"/>
                        <a:lumOff val="60000"/>
                      </a:srgbClr>
                    </a:solidFill>
                  </a:tcPr>
                </a:tc>
                <a:extLst>
                  <a:ext uri="{0D108BD9-81ED-4DB2-BD59-A6C34878D82A}">
                    <a16:rowId xmlns="" xmlns:a16="http://schemas.microsoft.com/office/drawing/2014/main" val="10000"/>
                  </a:ext>
                </a:extLst>
              </a:tr>
              <a:tr h="1507089">
                <a:tc>
                  <a:txBody>
                    <a:bodyPr/>
                    <a:lstStyle>
                      <a:lvl1pPr marL="0" algn="l" defTabSz="457200" rtl="0" eaLnBrk="1" latinLnBrk="0" hangingPunct="1">
                        <a:defRPr sz="1800" kern="1200">
                          <a:solidFill>
                            <a:schemeClr val="dk1"/>
                          </a:solidFill>
                          <a:latin typeface="Calibri"/>
                          <a:ea typeface=""/>
                          <a:cs typeface=""/>
                        </a:defRPr>
                      </a:lvl1pPr>
                      <a:lvl2pPr marL="457200" algn="l" defTabSz="457200" rtl="0" eaLnBrk="1" latinLnBrk="0" hangingPunct="1">
                        <a:defRPr sz="1800" kern="1200">
                          <a:solidFill>
                            <a:schemeClr val="dk1"/>
                          </a:solidFill>
                          <a:latin typeface="Calibri"/>
                          <a:ea typeface=""/>
                          <a:cs typeface=""/>
                        </a:defRPr>
                      </a:lvl2pPr>
                      <a:lvl3pPr marL="914400" algn="l" defTabSz="457200" rtl="0" eaLnBrk="1" latinLnBrk="0" hangingPunct="1">
                        <a:defRPr sz="1800" kern="1200">
                          <a:solidFill>
                            <a:schemeClr val="dk1"/>
                          </a:solidFill>
                          <a:latin typeface="Calibri"/>
                          <a:ea typeface=""/>
                          <a:cs typeface=""/>
                        </a:defRPr>
                      </a:lvl3pPr>
                      <a:lvl4pPr marL="1371600" algn="l" defTabSz="457200" rtl="0" eaLnBrk="1" latinLnBrk="0" hangingPunct="1">
                        <a:defRPr sz="1800" kern="1200">
                          <a:solidFill>
                            <a:schemeClr val="dk1"/>
                          </a:solidFill>
                          <a:latin typeface="Calibri"/>
                          <a:ea typeface=""/>
                          <a:cs typeface=""/>
                        </a:defRPr>
                      </a:lvl4pPr>
                      <a:lvl5pPr marL="1828800" algn="l" defTabSz="457200" rtl="0" eaLnBrk="1" latinLnBrk="0" hangingPunct="1">
                        <a:defRPr sz="1800" kern="1200">
                          <a:solidFill>
                            <a:schemeClr val="dk1"/>
                          </a:solidFill>
                          <a:latin typeface="Calibri"/>
                          <a:ea typeface=""/>
                          <a:cs typeface=""/>
                        </a:defRPr>
                      </a:lvl5pPr>
                      <a:lvl6pPr marL="2286000" algn="l" defTabSz="457200" rtl="0" eaLnBrk="1" latinLnBrk="0" hangingPunct="1">
                        <a:defRPr sz="1800" kern="1200">
                          <a:solidFill>
                            <a:schemeClr val="dk1"/>
                          </a:solidFill>
                          <a:latin typeface="Calibri"/>
                          <a:ea typeface=""/>
                          <a:cs typeface=""/>
                        </a:defRPr>
                      </a:lvl6pPr>
                      <a:lvl7pPr marL="2743200" algn="l" defTabSz="457200" rtl="0" eaLnBrk="1" latinLnBrk="0" hangingPunct="1">
                        <a:defRPr sz="1800" kern="1200">
                          <a:solidFill>
                            <a:schemeClr val="dk1"/>
                          </a:solidFill>
                          <a:latin typeface="Calibri"/>
                          <a:ea typeface=""/>
                          <a:cs typeface=""/>
                        </a:defRPr>
                      </a:lvl7pPr>
                      <a:lvl8pPr marL="3200400" algn="l" defTabSz="457200" rtl="0" eaLnBrk="1" latinLnBrk="0" hangingPunct="1">
                        <a:defRPr sz="1800" kern="1200">
                          <a:solidFill>
                            <a:schemeClr val="dk1"/>
                          </a:solidFill>
                          <a:latin typeface="Calibri"/>
                          <a:ea typeface=""/>
                          <a:cs typeface=""/>
                        </a:defRPr>
                      </a:lvl8pPr>
                      <a:lvl9pPr marL="3657600" algn="l" defTabSz="457200" rtl="0" eaLnBrk="1" latinLnBrk="0" hangingPunct="1">
                        <a:defRPr sz="1800" kern="1200">
                          <a:solidFill>
                            <a:schemeClr val="dk1"/>
                          </a:solidFill>
                          <a:latin typeface="Calibri"/>
                          <a:ea typeface=""/>
                          <a:cs typeface=""/>
                        </a:defRPr>
                      </a:lvl9pPr>
                    </a:lstStyle>
                    <a:p>
                      <a:r>
                        <a:rPr lang="en-US" b="1" dirty="0" smtClean="0">
                          <a:solidFill>
                            <a:schemeClr val="tx1"/>
                          </a:solidFill>
                          <a:latin typeface="Arial" panose="020B0604020202020204" pitchFamily="34" charset="0"/>
                          <a:cs typeface="Arial" panose="020B0604020202020204" pitchFamily="34" charset="0"/>
                        </a:rPr>
                        <a:t>Objectives</a:t>
                      </a:r>
                      <a:endParaRPr lang="en-US" b="1" dirty="0">
                        <a:solidFill>
                          <a:schemeClr val="tx1"/>
                        </a:solidFill>
                        <a:latin typeface="Arial" panose="020B0604020202020204" pitchFamily="34" charset="0"/>
                        <a:cs typeface="Arial" panose="020B0604020202020204" pitchFamily="34" charset="0"/>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F497D">
                        <a:lumMod val="40000"/>
                        <a:lumOff val="60000"/>
                      </a:srgbClr>
                    </a:solidFill>
                  </a:tcPr>
                </a:tc>
                <a:tc>
                  <a:txBody>
                    <a:bodyPr/>
                    <a:lstStyle>
                      <a:lvl1pPr marL="0" algn="l" defTabSz="457200" rtl="0" eaLnBrk="1" latinLnBrk="0" hangingPunct="1">
                        <a:defRPr sz="1800" kern="1200">
                          <a:solidFill>
                            <a:schemeClr val="dk1"/>
                          </a:solidFill>
                          <a:latin typeface="Calibri"/>
                          <a:ea typeface=""/>
                          <a:cs typeface=""/>
                        </a:defRPr>
                      </a:lvl1pPr>
                      <a:lvl2pPr marL="457200" algn="l" defTabSz="457200" rtl="0" eaLnBrk="1" latinLnBrk="0" hangingPunct="1">
                        <a:defRPr sz="1800" kern="1200">
                          <a:solidFill>
                            <a:schemeClr val="dk1"/>
                          </a:solidFill>
                          <a:latin typeface="Calibri"/>
                          <a:ea typeface=""/>
                          <a:cs typeface=""/>
                        </a:defRPr>
                      </a:lvl2pPr>
                      <a:lvl3pPr marL="914400" algn="l" defTabSz="457200" rtl="0" eaLnBrk="1" latinLnBrk="0" hangingPunct="1">
                        <a:defRPr sz="1800" kern="1200">
                          <a:solidFill>
                            <a:schemeClr val="dk1"/>
                          </a:solidFill>
                          <a:latin typeface="Calibri"/>
                          <a:ea typeface=""/>
                          <a:cs typeface=""/>
                        </a:defRPr>
                      </a:lvl3pPr>
                      <a:lvl4pPr marL="1371600" algn="l" defTabSz="457200" rtl="0" eaLnBrk="1" latinLnBrk="0" hangingPunct="1">
                        <a:defRPr sz="1800" kern="1200">
                          <a:solidFill>
                            <a:schemeClr val="dk1"/>
                          </a:solidFill>
                          <a:latin typeface="Calibri"/>
                          <a:ea typeface=""/>
                          <a:cs typeface=""/>
                        </a:defRPr>
                      </a:lvl4pPr>
                      <a:lvl5pPr marL="1828800" algn="l" defTabSz="457200" rtl="0" eaLnBrk="1" latinLnBrk="0" hangingPunct="1">
                        <a:defRPr sz="1800" kern="1200">
                          <a:solidFill>
                            <a:schemeClr val="dk1"/>
                          </a:solidFill>
                          <a:latin typeface="Calibri"/>
                          <a:ea typeface=""/>
                          <a:cs typeface=""/>
                        </a:defRPr>
                      </a:lvl5pPr>
                      <a:lvl6pPr marL="2286000" algn="l" defTabSz="457200" rtl="0" eaLnBrk="1" latinLnBrk="0" hangingPunct="1">
                        <a:defRPr sz="1800" kern="1200">
                          <a:solidFill>
                            <a:schemeClr val="dk1"/>
                          </a:solidFill>
                          <a:latin typeface="Calibri"/>
                          <a:ea typeface=""/>
                          <a:cs typeface=""/>
                        </a:defRPr>
                      </a:lvl6pPr>
                      <a:lvl7pPr marL="2743200" algn="l" defTabSz="457200" rtl="0" eaLnBrk="1" latinLnBrk="0" hangingPunct="1">
                        <a:defRPr sz="1800" kern="1200">
                          <a:solidFill>
                            <a:schemeClr val="dk1"/>
                          </a:solidFill>
                          <a:latin typeface="Calibri"/>
                          <a:ea typeface=""/>
                          <a:cs typeface=""/>
                        </a:defRPr>
                      </a:lvl7pPr>
                      <a:lvl8pPr marL="3200400" algn="l" defTabSz="457200" rtl="0" eaLnBrk="1" latinLnBrk="0" hangingPunct="1">
                        <a:defRPr sz="1800" kern="1200">
                          <a:solidFill>
                            <a:schemeClr val="dk1"/>
                          </a:solidFill>
                          <a:latin typeface="Calibri"/>
                          <a:ea typeface=""/>
                          <a:cs typeface=""/>
                        </a:defRPr>
                      </a:lvl8pPr>
                      <a:lvl9pPr marL="3657600" algn="l" defTabSz="457200" rtl="0" eaLnBrk="1" latinLnBrk="0" hangingPunct="1">
                        <a:defRPr sz="1800" kern="1200">
                          <a:solidFill>
                            <a:schemeClr val="dk1"/>
                          </a:solidFill>
                          <a:latin typeface="Calibri"/>
                          <a:ea typeface=""/>
                          <a:cs typeface=""/>
                        </a:defRPr>
                      </a:lvl9pPr>
                    </a:lstStyle>
                    <a:p>
                      <a:pPr marL="285750" indent="-285750">
                        <a:buFont typeface="Wingdings" panose="05000000000000000000" pitchFamily="2" charset="2"/>
                        <a:buChar char="Ø"/>
                      </a:pPr>
                      <a:r>
                        <a:rPr lang="en-US" dirty="0" smtClean="0">
                          <a:solidFill>
                            <a:schemeClr val="tx1"/>
                          </a:solidFill>
                          <a:latin typeface="Arial" panose="020B0604020202020204" pitchFamily="34" charset="0"/>
                          <a:cs typeface="Arial" panose="020B0604020202020204" pitchFamily="34" charset="0"/>
                        </a:rPr>
                        <a:t>To document successes, challenges, and areas of improvement, from diverse perspectives; </a:t>
                      </a:r>
                    </a:p>
                    <a:p>
                      <a:pPr marL="285750" indent="-285750">
                        <a:buFont typeface="Wingdings" panose="05000000000000000000" pitchFamily="2" charset="2"/>
                        <a:buChar char="Ø"/>
                      </a:pPr>
                      <a:r>
                        <a:rPr lang="en-US" dirty="0" smtClean="0">
                          <a:solidFill>
                            <a:schemeClr val="tx1"/>
                          </a:solidFill>
                          <a:latin typeface="Arial" panose="020B0604020202020204" pitchFamily="34" charset="0"/>
                          <a:cs typeface="Arial" panose="020B0604020202020204" pitchFamily="34" charset="0"/>
                        </a:rPr>
                        <a:t>To understand current PrEP uptake and reach; and  </a:t>
                      </a:r>
                    </a:p>
                    <a:p>
                      <a:pPr marL="285750" indent="-285750">
                        <a:buFont typeface="Wingdings" panose="05000000000000000000" pitchFamily="2" charset="2"/>
                        <a:buChar char="Ø"/>
                      </a:pPr>
                      <a:r>
                        <a:rPr lang="en-US" dirty="0" smtClean="0">
                          <a:solidFill>
                            <a:schemeClr val="tx1"/>
                          </a:solidFill>
                          <a:latin typeface="Arial" panose="020B0604020202020204" pitchFamily="34" charset="0"/>
                          <a:cs typeface="Arial" panose="020B0604020202020204" pitchFamily="34" charset="0"/>
                        </a:rPr>
                        <a:t>To gather views on how uptake of, and retention in PrEP could be increased</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F497D">
                        <a:lumMod val="40000"/>
                        <a:lumOff val="60000"/>
                      </a:srgbClr>
                    </a:solidFill>
                  </a:tcPr>
                </a:tc>
                <a:extLst>
                  <a:ext uri="{0D108BD9-81ED-4DB2-BD59-A6C34878D82A}">
                    <a16:rowId xmlns="" xmlns:a16="http://schemas.microsoft.com/office/drawing/2014/main" val="10001"/>
                  </a:ext>
                </a:extLst>
              </a:tr>
              <a:tr h="2793867">
                <a:tc>
                  <a:txBody>
                    <a:bodyPr/>
                    <a:lstStyle>
                      <a:lvl1pPr marL="0" algn="l" defTabSz="457200" rtl="0" eaLnBrk="1" latinLnBrk="0" hangingPunct="1">
                        <a:defRPr sz="1800" kern="1200">
                          <a:solidFill>
                            <a:schemeClr val="dk1"/>
                          </a:solidFill>
                          <a:latin typeface="Calibri"/>
                          <a:ea typeface=""/>
                          <a:cs typeface=""/>
                        </a:defRPr>
                      </a:lvl1pPr>
                      <a:lvl2pPr marL="457200" algn="l" defTabSz="457200" rtl="0" eaLnBrk="1" latinLnBrk="0" hangingPunct="1">
                        <a:defRPr sz="1800" kern="1200">
                          <a:solidFill>
                            <a:schemeClr val="dk1"/>
                          </a:solidFill>
                          <a:latin typeface="Calibri"/>
                          <a:ea typeface=""/>
                          <a:cs typeface=""/>
                        </a:defRPr>
                      </a:lvl2pPr>
                      <a:lvl3pPr marL="914400" algn="l" defTabSz="457200" rtl="0" eaLnBrk="1" latinLnBrk="0" hangingPunct="1">
                        <a:defRPr sz="1800" kern="1200">
                          <a:solidFill>
                            <a:schemeClr val="dk1"/>
                          </a:solidFill>
                          <a:latin typeface="Calibri"/>
                          <a:ea typeface=""/>
                          <a:cs typeface=""/>
                        </a:defRPr>
                      </a:lvl3pPr>
                      <a:lvl4pPr marL="1371600" algn="l" defTabSz="457200" rtl="0" eaLnBrk="1" latinLnBrk="0" hangingPunct="1">
                        <a:defRPr sz="1800" kern="1200">
                          <a:solidFill>
                            <a:schemeClr val="dk1"/>
                          </a:solidFill>
                          <a:latin typeface="Calibri"/>
                          <a:ea typeface=""/>
                          <a:cs typeface=""/>
                        </a:defRPr>
                      </a:lvl4pPr>
                      <a:lvl5pPr marL="1828800" algn="l" defTabSz="457200" rtl="0" eaLnBrk="1" latinLnBrk="0" hangingPunct="1">
                        <a:defRPr sz="1800" kern="1200">
                          <a:solidFill>
                            <a:schemeClr val="dk1"/>
                          </a:solidFill>
                          <a:latin typeface="Calibri"/>
                          <a:ea typeface=""/>
                          <a:cs typeface=""/>
                        </a:defRPr>
                      </a:lvl5pPr>
                      <a:lvl6pPr marL="2286000" algn="l" defTabSz="457200" rtl="0" eaLnBrk="1" latinLnBrk="0" hangingPunct="1">
                        <a:defRPr sz="1800" kern="1200">
                          <a:solidFill>
                            <a:schemeClr val="dk1"/>
                          </a:solidFill>
                          <a:latin typeface="Calibri"/>
                          <a:ea typeface=""/>
                          <a:cs typeface=""/>
                        </a:defRPr>
                      </a:lvl6pPr>
                      <a:lvl7pPr marL="2743200" algn="l" defTabSz="457200" rtl="0" eaLnBrk="1" latinLnBrk="0" hangingPunct="1">
                        <a:defRPr sz="1800" kern="1200">
                          <a:solidFill>
                            <a:schemeClr val="dk1"/>
                          </a:solidFill>
                          <a:latin typeface="Calibri"/>
                          <a:ea typeface=""/>
                          <a:cs typeface=""/>
                        </a:defRPr>
                      </a:lvl7pPr>
                      <a:lvl8pPr marL="3200400" algn="l" defTabSz="457200" rtl="0" eaLnBrk="1" latinLnBrk="0" hangingPunct="1">
                        <a:defRPr sz="1800" kern="1200">
                          <a:solidFill>
                            <a:schemeClr val="dk1"/>
                          </a:solidFill>
                          <a:latin typeface="Calibri"/>
                          <a:ea typeface=""/>
                          <a:cs typeface=""/>
                        </a:defRPr>
                      </a:lvl8pPr>
                      <a:lvl9pPr marL="3657600" algn="l" defTabSz="457200" rtl="0" eaLnBrk="1" latinLnBrk="0" hangingPunct="1">
                        <a:defRPr sz="1800" kern="1200">
                          <a:solidFill>
                            <a:schemeClr val="dk1"/>
                          </a:solidFill>
                          <a:latin typeface="Calibri"/>
                          <a:ea typeface=""/>
                          <a:cs typeface=""/>
                        </a:defRPr>
                      </a:lvl9pPr>
                    </a:lstStyle>
                    <a:p>
                      <a:r>
                        <a:rPr lang="en-US" b="1" dirty="0" smtClean="0">
                          <a:solidFill>
                            <a:schemeClr val="tx1"/>
                          </a:solidFill>
                          <a:latin typeface="Arial" panose="020B0604020202020204" pitchFamily="34" charset="0"/>
                          <a:cs typeface="Arial" panose="020B0604020202020204" pitchFamily="34" charset="0"/>
                        </a:rPr>
                        <a:t>Methodology</a:t>
                      </a:r>
                    </a:p>
                    <a:p>
                      <a:endParaRPr lang="en-US" b="1" dirty="0" smtClean="0">
                        <a:solidFill>
                          <a:schemeClr val="tx1"/>
                        </a:solidFill>
                        <a:latin typeface="Arial" panose="020B0604020202020204" pitchFamily="34" charset="0"/>
                        <a:cs typeface="Arial" panose="020B0604020202020204" pitchFamily="34" charset="0"/>
                      </a:endParaRPr>
                    </a:p>
                    <a:p>
                      <a:endParaRPr lang="en-US" b="1" dirty="0">
                        <a:solidFill>
                          <a:schemeClr val="tx1"/>
                        </a:solidFill>
                        <a:latin typeface="Arial" panose="020B0604020202020204" pitchFamily="34" charset="0"/>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F497D">
                        <a:lumMod val="40000"/>
                        <a:lumOff val="60000"/>
                      </a:srgbClr>
                    </a:solidFill>
                  </a:tcPr>
                </a:tc>
                <a:tc>
                  <a:txBody>
                    <a:bodyPr/>
                    <a:lstStyle>
                      <a:lvl1pPr marL="0" algn="l" defTabSz="457200" rtl="0" eaLnBrk="1" latinLnBrk="0" hangingPunct="1">
                        <a:defRPr sz="1800" kern="1200">
                          <a:solidFill>
                            <a:schemeClr val="dk1"/>
                          </a:solidFill>
                          <a:latin typeface="Calibri"/>
                          <a:ea typeface=""/>
                          <a:cs typeface=""/>
                        </a:defRPr>
                      </a:lvl1pPr>
                      <a:lvl2pPr marL="457200" algn="l" defTabSz="457200" rtl="0" eaLnBrk="1" latinLnBrk="0" hangingPunct="1">
                        <a:defRPr sz="1800" kern="1200">
                          <a:solidFill>
                            <a:schemeClr val="dk1"/>
                          </a:solidFill>
                          <a:latin typeface="Calibri"/>
                          <a:ea typeface=""/>
                          <a:cs typeface=""/>
                        </a:defRPr>
                      </a:lvl2pPr>
                      <a:lvl3pPr marL="914400" algn="l" defTabSz="457200" rtl="0" eaLnBrk="1" latinLnBrk="0" hangingPunct="1">
                        <a:defRPr sz="1800" kern="1200">
                          <a:solidFill>
                            <a:schemeClr val="dk1"/>
                          </a:solidFill>
                          <a:latin typeface="Calibri"/>
                          <a:ea typeface=""/>
                          <a:cs typeface=""/>
                        </a:defRPr>
                      </a:lvl3pPr>
                      <a:lvl4pPr marL="1371600" algn="l" defTabSz="457200" rtl="0" eaLnBrk="1" latinLnBrk="0" hangingPunct="1">
                        <a:defRPr sz="1800" kern="1200">
                          <a:solidFill>
                            <a:schemeClr val="dk1"/>
                          </a:solidFill>
                          <a:latin typeface="Calibri"/>
                          <a:ea typeface=""/>
                          <a:cs typeface=""/>
                        </a:defRPr>
                      </a:lvl4pPr>
                      <a:lvl5pPr marL="1828800" algn="l" defTabSz="457200" rtl="0" eaLnBrk="1" latinLnBrk="0" hangingPunct="1">
                        <a:defRPr sz="1800" kern="1200">
                          <a:solidFill>
                            <a:schemeClr val="dk1"/>
                          </a:solidFill>
                          <a:latin typeface="Calibri"/>
                          <a:ea typeface=""/>
                          <a:cs typeface=""/>
                        </a:defRPr>
                      </a:lvl5pPr>
                      <a:lvl6pPr marL="2286000" algn="l" defTabSz="457200" rtl="0" eaLnBrk="1" latinLnBrk="0" hangingPunct="1">
                        <a:defRPr sz="1800" kern="1200">
                          <a:solidFill>
                            <a:schemeClr val="dk1"/>
                          </a:solidFill>
                          <a:latin typeface="Calibri"/>
                          <a:ea typeface=""/>
                          <a:cs typeface=""/>
                        </a:defRPr>
                      </a:lvl6pPr>
                      <a:lvl7pPr marL="2743200" algn="l" defTabSz="457200" rtl="0" eaLnBrk="1" latinLnBrk="0" hangingPunct="1">
                        <a:defRPr sz="1800" kern="1200">
                          <a:solidFill>
                            <a:schemeClr val="dk1"/>
                          </a:solidFill>
                          <a:latin typeface="Calibri"/>
                          <a:ea typeface=""/>
                          <a:cs typeface=""/>
                        </a:defRPr>
                      </a:lvl7pPr>
                      <a:lvl8pPr marL="3200400" algn="l" defTabSz="457200" rtl="0" eaLnBrk="1" latinLnBrk="0" hangingPunct="1">
                        <a:defRPr sz="1800" kern="1200">
                          <a:solidFill>
                            <a:schemeClr val="dk1"/>
                          </a:solidFill>
                          <a:latin typeface="Calibri"/>
                          <a:ea typeface=""/>
                          <a:cs typeface=""/>
                        </a:defRPr>
                      </a:lvl8pPr>
                      <a:lvl9pPr marL="3657600" algn="l" defTabSz="457200" rtl="0" eaLnBrk="1" latinLnBrk="0" hangingPunct="1">
                        <a:defRPr sz="1800" kern="1200">
                          <a:solidFill>
                            <a:schemeClr val="dk1"/>
                          </a:solidFill>
                          <a:latin typeface="Calibri"/>
                          <a:ea typeface=""/>
                          <a:cs typeface=""/>
                        </a:defRPr>
                      </a:lvl9pPr>
                    </a:lstStyle>
                    <a:p>
                      <a:pPr marL="285750" marR="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dirty="0" smtClean="0">
                          <a:solidFill>
                            <a:schemeClr val="tx1"/>
                          </a:solidFill>
                          <a:latin typeface="Arial" panose="020B0604020202020204" pitchFamily="34" charset="0"/>
                          <a:cs typeface="Arial" panose="020B0604020202020204" pitchFamily="34" charset="0"/>
                        </a:rPr>
                        <a:t>Qualitative methods</a:t>
                      </a:r>
                    </a:p>
                    <a:p>
                      <a:pPr marL="1200150" lvl="2" indent="-285750">
                        <a:buFont typeface="Arial" panose="020B0604020202020204" pitchFamily="34" charset="0"/>
                        <a:buChar char="•"/>
                      </a:pPr>
                      <a:r>
                        <a:rPr lang="en-US" dirty="0" smtClean="0">
                          <a:solidFill>
                            <a:schemeClr val="tx1"/>
                          </a:solidFill>
                          <a:latin typeface="Arial" panose="020B0604020202020204" pitchFamily="34" charset="0"/>
                          <a:cs typeface="Arial" panose="020B0604020202020204" pitchFamily="34" charset="0"/>
                        </a:rPr>
                        <a:t>106 Semi-structured in-depth interviews with: </a:t>
                      </a:r>
                    </a:p>
                    <a:p>
                      <a:pPr marL="1657350" lvl="3" indent="-285750">
                        <a:buFont typeface="Arial" panose="020B0604020202020204" pitchFamily="34" charset="0"/>
                        <a:buChar char="•"/>
                      </a:pPr>
                      <a:r>
                        <a:rPr lang="en-US" dirty="0" smtClean="0">
                          <a:solidFill>
                            <a:schemeClr val="tx1"/>
                          </a:solidFill>
                          <a:latin typeface="Arial" panose="020B0604020202020204" pitchFamily="34" charset="0"/>
                          <a:cs typeface="Arial" panose="020B0604020202020204" pitchFamily="34" charset="0"/>
                        </a:rPr>
                        <a:t>Policy makers </a:t>
                      </a:r>
                      <a:r>
                        <a:rPr lang="en-US" i="1" dirty="0" smtClean="0">
                          <a:solidFill>
                            <a:schemeClr val="tx1"/>
                          </a:solidFill>
                          <a:latin typeface="Arial" panose="020B0604020202020204" pitchFamily="34" charset="0"/>
                          <a:cs typeface="Arial" panose="020B0604020202020204" pitchFamily="34" charset="0"/>
                        </a:rPr>
                        <a:t>(n=5)</a:t>
                      </a:r>
                    </a:p>
                    <a:p>
                      <a:pPr marL="1657350" lvl="3" indent="-285750">
                        <a:buFont typeface="Arial" panose="020B0604020202020204" pitchFamily="34" charset="0"/>
                        <a:buChar char="•"/>
                      </a:pPr>
                      <a:r>
                        <a:rPr lang="en-US" dirty="0" smtClean="0">
                          <a:solidFill>
                            <a:schemeClr val="tx1"/>
                          </a:solidFill>
                          <a:latin typeface="Arial" panose="020B0604020202020204" pitchFamily="34" charset="0"/>
                          <a:cs typeface="Arial" panose="020B0604020202020204" pitchFamily="34" charset="0"/>
                        </a:rPr>
                        <a:t>Implementing partners </a:t>
                      </a:r>
                      <a:r>
                        <a:rPr lang="en-US" i="1" dirty="0" smtClean="0">
                          <a:solidFill>
                            <a:schemeClr val="tx1"/>
                          </a:solidFill>
                          <a:latin typeface="Arial" panose="020B0604020202020204" pitchFamily="34" charset="0"/>
                          <a:cs typeface="Arial" panose="020B0604020202020204" pitchFamily="34" charset="0"/>
                        </a:rPr>
                        <a:t>(n=4)</a:t>
                      </a:r>
                    </a:p>
                    <a:p>
                      <a:pPr marL="1657350" lvl="3" indent="-285750">
                        <a:buFont typeface="Arial" panose="020B0604020202020204" pitchFamily="34" charset="0"/>
                        <a:buChar char="•"/>
                      </a:pPr>
                      <a:r>
                        <a:rPr lang="en-US" dirty="0" smtClean="0">
                          <a:solidFill>
                            <a:schemeClr val="tx1"/>
                          </a:solidFill>
                          <a:latin typeface="Arial" panose="020B0604020202020204" pitchFamily="34" charset="0"/>
                          <a:cs typeface="Arial" panose="020B0604020202020204" pitchFamily="34" charset="0"/>
                        </a:rPr>
                        <a:t>Current PrEP users </a:t>
                      </a:r>
                      <a:r>
                        <a:rPr lang="en-US" i="1" dirty="0" smtClean="0">
                          <a:solidFill>
                            <a:schemeClr val="tx1"/>
                          </a:solidFill>
                          <a:latin typeface="Arial" panose="020B0604020202020204" pitchFamily="34" charset="0"/>
                          <a:cs typeface="Arial" panose="020B0604020202020204" pitchFamily="34" charset="0"/>
                        </a:rPr>
                        <a:t>(n=55</a:t>
                      </a:r>
                      <a:r>
                        <a:rPr lang="en-US" dirty="0" smtClean="0">
                          <a:solidFill>
                            <a:schemeClr val="tx1"/>
                          </a:solidFill>
                          <a:latin typeface="Arial" panose="020B0604020202020204" pitchFamily="34" charset="0"/>
                          <a:cs typeface="Arial" panose="020B0604020202020204" pitchFamily="34" charset="0"/>
                        </a:rPr>
                        <a:t>): including those in </a:t>
                      </a:r>
                      <a:r>
                        <a:rPr lang="en-US" dirty="0" err="1" smtClean="0">
                          <a:solidFill>
                            <a:schemeClr val="tx1"/>
                          </a:solidFill>
                          <a:latin typeface="Arial" panose="020B0604020202020204" pitchFamily="34" charset="0"/>
                          <a:cs typeface="Arial" panose="020B0604020202020204" pitchFamily="34" charset="0"/>
                        </a:rPr>
                        <a:t>sero</a:t>
                      </a:r>
                      <a:r>
                        <a:rPr lang="en-US" dirty="0" smtClean="0">
                          <a:solidFill>
                            <a:schemeClr val="tx1"/>
                          </a:solidFill>
                          <a:latin typeface="Arial" panose="020B0604020202020204" pitchFamily="34" charset="0"/>
                          <a:cs typeface="Arial" panose="020B0604020202020204" pitchFamily="34" charset="0"/>
                        </a:rPr>
                        <a:t>-discordant relationships; FSWs etc. </a:t>
                      </a:r>
                    </a:p>
                    <a:p>
                      <a:pPr marL="1657350" lvl="3" indent="-285750">
                        <a:buFont typeface="Arial" panose="020B0604020202020204" pitchFamily="34" charset="0"/>
                        <a:buChar char="•"/>
                      </a:pPr>
                      <a:r>
                        <a:rPr lang="en-US" dirty="0" smtClean="0">
                          <a:solidFill>
                            <a:schemeClr val="tx1"/>
                          </a:solidFill>
                          <a:latin typeface="Arial" panose="020B0604020202020204" pitchFamily="34" charset="0"/>
                          <a:cs typeface="Arial" panose="020B0604020202020204" pitchFamily="34" charset="0"/>
                        </a:rPr>
                        <a:t>Former PrEP users </a:t>
                      </a:r>
                      <a:r>
                        <a:rPr lang="en-US" i="1" dirty="0" smtClean="0">
                          <a:solidFill>
                            <a:schemeClr val="tx1"/>
                          </a:solidFill>
                          <a:latin typeface="Arial" panose="020B0604020202020204" pitchFamily="34" charset="0"/>
                          <a:cs typeface="Arial" panose="020B0604020202020204" pitchFamily="34" charset="0"/>
                        </a:rPr>
                        <a:t>(n=36)</a:t>
                      </a:r>
                    </a:p>
                    <a:p>
                      <a:pPr marL="1657350" lvl="3" indent="-285750">
                        <a:buFont typeface="Arial" panose="020B0604020202020204" pitchFamily="34" charset="0"/>
                        <a:buChar char="•"/>
                      </a:pPr>
                      <a:r>
                        <a:rPr lang="en-US" dirty="0" smtClean="0">
                          <a:solidFill>
                            <a:schemeClr val="tx1"/>
                          </a:solidFill>
                          <a:latin typeface="Arial" panose="020B0604020202020204" pitchFamily="34" charset="0"/>
                          <a:cs typeface="Arial" panose="020B0604020202020204" pitchFamily="34" charset="0"/>
                        </a:rPr>
                        <a:t>High-risk decliners </a:t>
                      </a:r>
                      <a:r>
                        <a:rPr lang="en-US" i="1" dirty="0" smtClean="0">
                          <a:solidFill>
                            <a:schemeClr val="tx1"/>
                          </a:solidFill>
                          <a:latin typeface="Arial" panose="020B0604020202020204" pitchFamily="34" charset="0"/>
                          <a:cs typeface="Arial" panose="020B0604020202020204" pitchFamily="34" charset="0"/>
                        </a:rPr>
                        <a:t>(n=6)</a:t>
                      </a:r>
                    </a:p>
                    <a:p>
                      <a:pPr marL="1200150" lvl="2" indent="-285750">
                        <a:buFont typeface="Arial" panose="020B0604020202020204" pitchFamily="34" charset="0"/>
                        <a:buChar char="•"/>
                      </a:pPr>
                      <a:r>
                        <a:rPr lang="en-US" dirty="0" smtClean="0">
                          <a:solidFill>
                            <a:schemeClr val="tx1"/>
                          </a:solidFill>
                          <a:latin typeface="Arial" panose="020B0604020202020204" pitchFamily="34" charset="0"/>
                          <a:cs typeface="Arial" panose="020B0604020202020204" pitchFamily="34" charset="0"/>
                        </a:rPr>
                        <a:t>11 semi-structured focus group discussions with 105 health providers </a:t>
                      </a:r>
                      <a:endParaRPr lang="en-US" dirty="0">
                        <a:solidFill>
                          <a:schemeClr val="tx1"/>
                        </a:solidFill>
                        <a:latin typeface="Arial" panose="020B0604020202020204" pitchFamily="34" charset="0"/>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F497D">
                        <a:lumMod val="40000"/>
                        <a:lumOff val="60000"/>
                      </a:srgbClr>
                    </a:solidFill>
                  </a:tcPr>
                </a:tc>
                <a:extLst>
                  <a:ext uri="{0D108BD9-81ED-4DB2-BD59-A6C34878D82A}">
                    <a16:rowId xmlns="" xmlns:a16="http://schemas.microsoft.com/office/drawing/2014/main" val="10002"/>
                  </a:ext>
                </a:extLst>
              </a:tr>
              <a:tr h="460268">
                <a:tc>
                  <a:txBody>
                    <a:bodyPr/>
                    <a:lstStyle>
                      <a:lvl1pPr marL="0" algn="l" defTabSz="457200" rtl="0" eaLnBrk="1" latinLnBrk="0" hangingPunct="1">
                        <a:defRPr sz="1800" kern="1200">
                          <a:solidFill>
                            <a:schemeClr val="dk1"/>
                          </a:solidFill>
                          <a:latin typeface="Calibri"/>
                          <a:ea typeface=""/>
                          <a:cs typeface=""/>
                        </a:defRPr>
                      </a:lvl1pPr>
                      <a:lvl2pPr marL="457200" algn="l" defTabSz="457200" rtl="0" eaLnBrk="1" latinLnBrk="0" hangingPunct="1">
                        <a:defRPr sz="1800" kern="1200">
                          <a:solidFill>
                            <a:schemeClr val="dk1"/>
                          </a:solidFill>
                          <a:latin typeface="Calibri"/>
                          <a:ea typeface=""/>
                          <a:cs typeface=""/>
                        </a:defRPr>
                      </a:lvl2pPr>
                      <a:lvl3pPr marL="914400" algn="l" defTabSz="457200" rtl="0" eaLnBrk="1" latinLnBrk="0" hangingPunct="1">
                        <a:defRPr sz="1800" kern="1200">
                          <a:solidFill>
                            <a:schemeClr val="dk1"/>
                          </a:solidFill>
                          <a:latin typeface="Calibri"/>
                          <a:ea typeface=""/>
                          <a:cs typeface=""/>
                        </a:defRPr>
                      </a:lvl3pPr>
                      <a:lvl4pPr marL="1371600" algn="l" defTabSz="457200" rtl="0" eaLnBrk="1" latinLnBrk="0" hangingPunct="1">
                        <a:defRPr sz="1800" kern="1200">
                          <a:solidFill>
                            <a:schemeClr val="dk1"/>
                          </a:solidFill>
                          <a:latin typeface="Calibri"/>
                          <a:ea typeface=""/>
                          <a:cs typeface=""/>
                        </a:defRPr>
                      </a:lvl4pPr>
                      <a:lvl5pPr marL="1828800" algn="l" defTabSz="457200" rtl="0" eaLnBrk="1" latinLnBrk="0" hangingPunct="1">
                        <a:defRPr sz="1800" kern="1200">
                          <a:solidFill>
                            <a:schemeClr val="dk1"/>
                          </a:solidFill>
                          <a:latin typeface="Calibri"/>
                          <a:ea typeface=""/>
                          <a:cs typeface=""/>
                        </a:defRPr>
                      </a:lvl5pPr>
                      <a:lvl6pPr marL="2286000" algn="l" defTabSz="457200" rtl="0" eaLnBrk="1" latinLnBrk="0" hangingPunct="1">
                        <a:defRPr sz="1800" kern="1200">
                          <a:solidFill>
                            <a:schemeClr val="dk1"/>
                          </a:solidFill>
                          <a:latin typeface="Calibri"/>
                          <a:ea typeface=""/>
                          <a:cs typeface=""/>
                        </a:defRPr>
                      </a:lvl6pPr>
                      <a:lvl7pPr marL="2743200" algn="l" defTabSz="457200" rtl="0" eaLnBrk="1" latinLnBrk="0" hangingPunct="1">
                        <a:defRPr sz="1800" kern="1200">
                          <a:solidFill>
                            <a:schemeClr val="dk1"/>
                          </a:solidFill>
                          <a:latin typeface="Calibri"/>
                          <a:ea typeface=""/>
                          <a:cs typeface=""/>
                        </a:defRPr>
                      </a:lvl7pPr>
                      <a:lvl8pPr marL="3200400" algn="l" defTabSz="457200" rtl="0" eaLnBrk="1" latinLnBrk="0" hangingPunct="1">
                        <a:defRPr sz="1800" kern="1200">
                          <a:solidFill>
                            <a:schemeClr val="dk1"/>
                          </a:solidFill>
                          <a:latin typeface="Calibri"/>
                          <a:ea typeface=""/>
                          <a:cs typeface=""/>
                        </a:defRPr>
                      </a:lvl8pPr>
                      <a:lvl9pPr marL="3657600" algn="l" defTabSz="457200" rtl="0" eaLnBrk="1" latinLnBrk="0" hangingPunct="1">
                        <a:defRPr sz="1800" kern="1200">
                          <a:solidFill>
                            <a:schemeClr val="dk1"/>
                          </a:solidFill>
                          <a:latin typeface="Calibri"/>
                          <a:ea typeface=""/>
                          <a:cs typeface=""/>
                        </a:defRPr>
                      </a:lvl9pPr>
                    </a:lstStyle>
                    <a:p>
                      <a:r>
                        <a:rPr lang="en-US" b="1" dirty="0" smtClean="0">
                          <a:solidFill>
                            <a:schemeClr val="tx1"/>
                          </a:solidFill>
                          <a:latin typeface="Arial" panose="020B0604020202020204" pitchFamily="34" charset="0"/>
                          <a:cs typeface="Arial" panose="020B0604020202020204" pitchFamily="34" charset="0"/>
                        </a:rPr>
                        <a:t>Study duration</a:t>
                      </a:r>
                      <a:endParaRPr lang="en-US" b="1" dirty="0">
                        <a:solidFill>
                          <a:schemeClr val="tx1"/>
                        </a:solidFill>
                        <a:latin typeface="Arial" panose="020B0604020202020204" pitchFamily="34" charset="0"/>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F497D">
                        <a:lumMod val="40000"/>
                        <a:lumOff val="60000"/>
                      </a:srgbClr>
                    </a:solidFill>
                  </a:tcPr>
                </a:tc>
                <a:tc>
                  <a:txBody>
                    <a:bodyPr/>
                    <a:lstStyle>
                      <a:lvl1pPr marL="0" algn="l" defTabSz="457200" rtl="0" eaLnBrk="1" latinLnBrk="0" hangingPunct="1">
                        <a:defRPr sz="1800" kern="1200">
                          <a:solidFill>
                            <a:schemeClr val="dk1"/>
                          </a:solidFill>
                          <a:latin typeface="Calibri"/>
                          <a:ea typeface=""/>
                          <a:cs typeface=""/>
                        </a:defRPr>
                      </a:lvl1pPr>
                      <a:lvl2pPr marL="457200" algn="l" defTabSz="457200" rtl="0" eaLnBrk="1" latinLnBrk="0" hangingPunct="1">
                        <a:defRPr sz="1800" kern="1200">
                          <a:solidFill>
                            <a:schemeClr val="dk1"/>
                          </a:solidFill>
                          <a:latin typeface="Calibri"/>
                          <a:ea typeface=""/>
                          <a:cs typeface=""/>
                        </a:defRPr>
                      </a:lvl2pPr>
                      <a:lvl3pPr marL="914400" algn="l" defTabSz="457200" rtl="0" eaLnBrk="1" latinLnBrk="0" hangingPunct="1">
                        <a:defRPr sz="1800" kern="1200">
                          <a:solidFill>
                            <a:schemeClr val="dk1"/>
                          </a:solidFill>
                          <a:latin typeface="Calibri"/>
                          <a:ea typeface=""/>
                          <a:cs typeface=""/>
                        </a:defRPr>
                      </a:lvl3pPr>
                      <a:lvl4pPr marL="1371600" algn="l" defTabSz="457200" rtl="0" eaLnBrk="1" latinLnBrk="0" hangingPunct="1">
                        <a:defRPr sz="1800" kern="1200">
                          <a:solidFill>
                            <a:schemeClr val="dk1"/>
                          </a:solidFill>
                          <a:latin typeface="Calibri"/>
                          <a:ea typeface=""/>
                          <a:cs typeface=""/>
                        </a:defRPr>
                      </a:lvl4pPr>
                      <a:lvl5pPr marL="1828800" algn="l" defTabSz="457200" rtl="0" eaLnBrk="1" latinLnBrk="0" hangingPunct="1">
                        <a:defRPr sz="1800" kern="1200">
                          <a:solidFill>
                            <a:schemeClr val="dk1"/>
                          </a:solidFill>
                          <a:latin typeface="Calibri"/>
                          <a:ea typeface=""/>
                          <a:cs typeface=""/>
                        </a:defRPr>
                      </a:lvl5pPr>
                      <a:lvl6pPr marL="2286000" algn="l" defTabSz="457200" rtl="0" eaLnBrk="1" latinLnBrk="0" hangingPunct="1">
                        <a:defRPr sz="1800" kern="1200">
                          <a:solidFill>
                            <a:schemeClr val="dk1"/>
                          </a:solidFill>
                          <a:latin typeface="Calibri"/>
                          <a:ea typeface=""/>
                          <a:cs typeface=""/>
                        </a:defRPr>
                      </a:lvl6pPr>
                      <a:lvl7pPr marL="2743200" algn="l" defTabSz="457200" rtl="0" eaLnBrk="1" latinLnBrk="0" hangingPunct="1">
                        <a:defRPr sz="1800" kern="1200">
                          <a:solidFill>
                            <a:schemeClr val="dk1"/>
                          </a:solidFill>
                          <a:latin typeface="Calibri"/>
                          <a:ea typeface=""/>
                          <a:cs typeface=""/>
                        </a:defRPr>
                      </a:lvl7pPr>
                      <a:lvl8pPr marL="3200400" algn="l" defTabSz="457200" rtl="0" eaLnBrk="1" latinLnBrk="0" hangingPunct="1">
                        <a:defRPr sz="1800" kern="1200">
                          <a:solidFill>
                            <a:schemeClr val="dk1"/>
                          </a:solidFill>
                          <a:latin typeface="Calibri"/>
                          <a:ea typeface=""/>
                          <a:cs typeface=""/>
                        </a:defRPr>
                      </a:lvl8pPr>
                      <a:lvl9pPr marL="3657600" algn="l" defTabSz="457200" rtl="0" eaLnBrk="1" latinLnBrk="0" hangingPunct="1">
                        <a:defRPr sz="1800" kern="1200">
                          <a:solidFill>
                            <a:schemeClr val="dk1"/>
                          </a:solidFill>
                          <a:latin typeface="Calibri"/>
                          <a:ea typeface=""/>
                          <a:cs typeface=""/>
                        </a:defRPr>
                      </a:lvl9pPr>
                    </a:lstStyle>
                    <a:p>
                      <a:pPr marL="285750" indent="-285750">
                        <a:buFont typeface="Wingdings" panose="05000000000000000000" pitchFamily="2" charset="2"/>
                        <a:buChar char="Ø"/>
                      </a:pPr>
                      <a:r>
                        <a:rPr lang="en-US" baseline="0" dirty="0" smtClean="0">
                          <a:solidFill>
                            <a:schemeClr val="tx1"/>
                          </a:solidFill>
                          <a:latin typeface="Arial" panose="020B0604020202020204" pitchFamily="34" charset="0"/>
                          <a:cs typeface="Arial" panose="020B0604020202020204" pitchFamily="34" charset="0"/>
                        </a:rPr>
                        <a:t>5 months  (February-June 2019)</a:t>
                      </a:r>
                      <a:endParaRPr lang="en-US" dirty="0">
                        <a:solidFill>
                          <a:schemeClr val="tx1"/>
                        </a:solidFill>
                        <a:latin typeface="Arial" panose="020B0604020202020204" pitchFamily="34" charset="0"/>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F497D">
                        <a:lumMod val="40000"/>
                        <a:lumOff val="60000"/>
                      </a:srgbClr>
                    </a:solidFill>
                  </a:tcPr>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val="16290066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50480" y="217489"/>
            <a:ext cx="10691040" cy="1143000"/>
          </a:xfrm>
        </p:spPr>
        <p:txBody>
          <a:bodyPr>
            <a:normAutofit/>
          </a:bodyPr>
          <a:lstStyle/>
          <a:p>
            <a:r>
              <a:rPr lang="en-US" dirty="0">
                <a:solidFill>
                  <a:schemeClr val="tx1"/>
                </a:solidFill>
                <a:effectLst>
                  <a:outerShdw blurRad="38100" dist="38100" dir="2700000" algn="tl">
                    <a:srgbClr val="000000">
                      <a:alpha val="43137"/>
                    </a:srgbClr>
                  </a:outerShdw>
                </a:effectLst>
                <a:latin typeface="Arial" panose="020B0604020202020204" pitchFamily="34" charset="0"/>
              </a:rPr>
              <a:t>Key Preliminary Findings </a:t>
            </a:r>
            <a:endParaRPr lang="en-GB" dirty="0">
              <a:latin typeface="Arial" panose="020B0604020202020204" pitchFamily="34" charset="0"/>
            </a:endParaRPr>
          </a:p>
        </p:txBody>
      </p:sp>
      <p:sp>
        <p:nvSpPr>
          <p:cNvPr id="2" name="Content Placeholder 1"/>
          <p:cNvSpPr>
            <a:spLocks noGrp="1"/>
          </p:cNvSpPr>
          <p:nvPr>
            <p:ph idx="1"/>
          </p:nvPr>
        </p:nvSpPr>
        <p:spPr>
          <a:xfrm>
            <a:off x="750480" y="1305734"/>
            <a:ext cx="10691040" cy="4525963"/>
          </a:xfrm>
        </p:spPr>
        <p:txBody>
          <a:bodyPr>
            <a:normAutofit fontScale="92500" lnSpcReduction="10000"/>
          </a:bodyPr>
          <a:lstStyle/>
          <a:p>
            <a:r>
              <a:rPr lang="en-US" sz="2000" b="1" dirty="0">
                <a:solidFill>
                  <a:schemeClr val="tx1"/>
                </a:solidFill>
                <a:latin typeface="Arial" panose="020B0604020202020204" pitchFamily="34" charset="0"/>
              </a:rPr>
              <a:t>Positive attitudes and favorable view of PrEP </a:t>
            </a:r>
            <a:r>
              <a:rPr lang="en-US" sz="2000" dirty="0">
                <a:solidFill>
                  <a:schemeClr val="tx1"/>
                </a:solidFill>
                <a:latin typeface="Arial" panose="020B0604020202020204" pitchFamily="34" charset="0"/>
              </a:rPr>
              <a:t>across respondent groups, who describe it as a “good thing” and a “gift from God”, due to positive impact on user’s life:</a:t>
            </a:r>
          </a:p>
          <a:p>
            <a:pPr marL="742950" lvl="2" indent="-342900"/>
            <a:r>
              <a:rPr lang="en-US" sz="2000" dirty="0">
                <a:solidFill>
                  <a:schemeClr val="tx1"/>
                </a:solidFill>
                <a:latin typeface="Arial" panose="020B0604020202020204" pitchFamily="34" charset="0"/>
              </a:rPr>
              <a:t>Negative attitude (minority): PrEP promotes promiscuity </a:t>
            </a:r>
          </a:p>
          <a:p>
            <a:r>
              <a:rPr lang="en-US" sz="2000" b="1" dirty="0">
                <a:solidFill>
                  <a:schemeClr val="tx1"/>
                </a:solidFill>
                <a:latin typeface="Arial" panose="020B0604020202020204" pitchFamily="34" charset="0"/>
              </a:rPr>
              <a:t>High PrEP awareness </a:t>
            </a:r>
            <a:r>
              <a:rPr lang="en-US" sz="2000" dirty="0">
                <a:solidFill>
                  <a:schemeClr val="tx1"/>
                </a:solidFill>
                <a:latin typeface="Arial" panose="020B0604020202020204" pitchFamily="34" charset="0"/>
              </a:rPr>
              <a:t>among key populations, but limited awareness in general population</a:t>
            </a:r>
          </a:p>
          <a:p>
            <a:pPr lvl="1"/>
            <a:r>
              <a:rPr lang="en-US" sz="2000" dirty="0">
                <a:solidFill>
                  <a:schemeClr val="tx1"/>
                </a:solidFill>
                <a:latin typeface="Arial" panose="020B0604020202020204" pitchFamily="34" charset="0"/>
              </a:rPr>
              <a:t>Awareness compounded by misconceptions about pill’s function, including:</a:t>
            </a:r>
          </a:p>
          <a:p>
            <a:pPr lvl="2"/>
            <a:r>
              <a:rPr lang="en-US" sz="2000" dirty="0">
                <a:solidFill>
                  <a:schemeClr val="tx1"/>
                </a:solidFill>
                <a:latin typeface="Arial" panose="020B0604020202020204" pitchFamily="34" charset="0"/>
              </a:rPr>
              <a:t>PrEP protecting against pregnancy and STIs </a:t>
            </a:r>
          </a:p>
          <a:p>
            <a:pPr lvl="2"/>
            <a:r>
              <a:rPr lang="en-US" sz="2000" dirty="0">
                <a:solidFill>
                  <a:schemeClr val="tx1"/>
                </a:solidFill>
                <a:latin typeface="Arial" panose="020B0604020202020204" pitchFamily="34" charset="0"/>
              </a:rPr>
              <a:t>PrEP use means user is HIV positive </a:t>
            </a:r>
          </a:p>
          <a:p>
            <a:pPr lvl="2"/>
            <a:r>
              <a:rPr lang="en-US" sz="2000" dirty="0">
                <a:solidFill>
                  <a:schemeClr val="tx1"/>
                </a:solidFill>
                <a:latin typeface="Arial" panose="020B0604020202020204" pitchFamily="34" charset="0"/>
              </a:rPr>
              <a:t>PrEP confers immediate protection from HIV </a:t>
            </a:r>
          </a:p>
          <a:p>
            <a:pPr lvl="2"/>
            <a:r>
              <a:rPr lang="en-US" sz="2000" dirty="0">
                <a:solidFill>
                  <a:schemeClr val="tx1"/>
                </a:solidFill>
                <a:latin typeface="Arial" panose="020B0604020202020204" pitchFamily="34" charset="0"/>
              </a:rPr>
              <a:t>Single PrEP dose confers life-long protection</a:t>
            </a:r>
          </a:p>
          <a:p>
            <a:pPr lvl="2"/>
            <a:r>
              <a:rPr lang="en-US" sz="2000" dirty="0">
                <a:solidFill>
                  <a:schemeClr val="tx1"/>
                </a:solidFill>
                <a:latin typeface="Arial" panose="020B0604020202020204" pitchFamily="34" charset="0"/>
              </a:rPr>
              <a:t>PrEP makes you gain weight- “appetite pill”</a:t>
            </a:r>
          </a:p>
          <a:p>
            <a:r>
              <a:rPr lang="en-US" sz="2000" b="1" dirty="0">
                <a:solidFill>
                  <a:schemeClr val="tx1"/>
                </a:solidFill>
                <a:latin typeface="Arial" panose="020B0604020202020204" pitchFamily="34" charset="0"/>
              </a:rPr>
              <a:t>Efficacy: </a:t>
            </a:r>
            <a:r>
              <a:rPr lang="en-US" sz="2000" dirty="0">
                <a:solidFill>
                  <a:schemeClr val="tx1"/>
                </a:solidFill>
                <a:latin typeface="Arial" panose="020B0604020202020204" pitchFamily="34" charset="0"/>
              </a:rPr>
              <a:t> </a:t>
            </a:r>
          </a:p>
          <a:p>
            <a:pPr lvl="1"/>
            <a:r>
              <a:rPr lang="en-US" sz="2000" dirty="0">
                <a:solidFill>
                  <a:schemeClr val="tx1"/>
                </a:solidFill>
                <a:latin typeface="Arial" panose="020B0604020202020204" pitchFamily="34" charset="0"/>
              </a:rPr>
              <a:t>“</a:t>
            </a:r>
            <a:r>
              <a:rPr lang="en-US" sz="2000" i="1" dirty="0">
                <a:solidFill>
                  <a:schemeClr val="tx1"/>
                </a:solidFill>
                <a:latin typeface="Arial" panose="020B0604020202020204" pitchFamily="34" charset="0"/>
              </a:rPr>
              <a:t>Would I really remain negative?”</a:t>
            </a:r>
            <a:r>
              <a:rPr lang="en-US" sz="2000" dirty="0">
                <a:solidFill>
                  <a:schemeClr val="tx1"/>
                </a:solidFill>
                <a:latin typeface="Arial" panose="020B0604020202020204" pitchFamily="34" charset="0"/>
              </a:rPr>
              <a:t> Male current PrEP user, 36 years</a:t>
            </a:r>
            <a:endParaRPr lang="en-US" sz="2000" b="1" dirty="0">
              <a:solidFill>
                <a:schemeClr val="tx1"/>
              </a:solidFill>
              <a:latin typeface="Arial" panose="020B0604020202020204" pitchFamily="34" charset="0"/>
            </a:endParaRPr>
          </a:p>
          <a:p>
            <a:r>
              <a:rPr lang="en-US" sz="2000" b="1" dirty="0">
                <a:solidFill>
                  <a:schemeClr val="tx1"/>
                </a:solidFill>
                <a:latin typeface="Arial" panose="020B0604020202020204" pitchFamily="34" charset="0"/>
              </a:rPr>
              <a:t>Side effects and safety</a:t>
            </a:r>
            <a:r>
              <a:rPr lang="en-US" sz="2000" dirty="0">
                <a:solidFill>
                  <a:schemeClr val="tx1"/>
                </a:solidFill>
                <a:latin typeface="Arial" panose="020B0604020202020204" pitchFamily="34" charset="0"/>
              </a:rPr>
              <a:t>:</a:t>
            </a:r>
          </a:p>
          <a:p>
            <a:pPr lvl="1"/>
            <a:r>
              <a:rPr lang="en-US" sz="2000" dirty="0">
                <a:solidFill>
                  <a:schemeClr val="tx1"/>
                </a:solidFill>
                <a:latin typeface="Arial" panose="020B0604020202020204" pitchFamily="34" charset="0"/>
              </a:rPr>
              <a:t>Perceived and experienced  side effects reported as barrier to uptake and adherence </a:t>
            </a:r>
            <a:endParaRPr lang="en-US" sz="2000" b="1" dirty="0">
              <a:solidFill>
                <a:schemeClr val="tx1"/>
              </a:solidFill>
              <a:latin typeface="Arial" panose="020B0604020202020204" pitchFamily="34" charset="0"/>
            </a:endParaRPr>
          </a:p>
          <a:p>
            <a:endParaRPr lang="en-GB" dirty="0">
              <a:solidFill>
                <a:schemeClr val="tx1"/>
              </a:solidFill>
              <a:latin typeface="Arial" panose="020B0604020202020204" pitchFamily="34" charset="0"/>
            </a:endParaRPr>
          </a:p>
        </p:txBody>
      </p:sp>
      <p:sp>
        <p:nvSpPr>
          <p:cNvPr id="8" name="Freeform 17"/>
          <p:cNvSpPr>
            <a:spLocks/>
          </p:cNvSpPr>
          <p:nvPr/>
        </p:nvSpPr>
        <p:spPr bwMode="auto">
          <a:xfrm>
            <a:off x="750480" y="1127128"/>
            <a:ext cx="10936695" cy="45719"/>
          </a:xfrm>
          <a:custGeom>
            <a:avLst/>
            <a:gdLst>
              <a:gd name="T0" fmla="*/ 0 w 5597"/>
              <a:gd name="T1" fmla="*/ 0 h 2"/>
              <a:gd name="T2" fmla="*/ 2147483647 w 5597"/>
              <a:gd name="T3" fmla="*/ 2147483647 h 2"/>
              <a:gd name="T4" fmla="*/ 0 60000 65536"/>
              <a:gd name="T5" fmla="*/ 0 60000 65536"/>
              <a:gd name="T6" fmla="*/ 0 w 5597"/>
              <a:gd name="T7" fmla="*/ 0 h 2"/>
              <a:gd name="T8" fmla="*/ 5597 w 5597"/>
              <a:gd name="T9" fmla="*/ 2 h 2"/>
            </a:gdLst>
            <a:ahLst/>
            <a:cxnLst>
              <a:cxn ang="T4">
                <a:pos x="T0" y="T1"/>
              </a:cxn>
              <a:cxn ang="T5">
                <a:pos x="T2" y="T3"/>
              </a:cxn>
            </a:cxnLst>
            <a:rect l="T6" t="T7" r="T8" b="T9"/>
            <a:pathLst>
              <a:path w="5597" h="2">
                <a:moveTo>
                  <a:pt x="0" y="0"/>
                </a:moveTo>
                <a:lnTo>
                  <a:pt x="5597" y="2"/>
                </a:lnTo>
              </a:path>
            </a:pathLst>
          </a:custGeom>
          <a:noFill/>
          <a:ln w="571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Tree>
    <p:extLst>
      <p:ext uri="{BB962C8B-B14F-4D97-AF65-F5344CB8AC3E}">
        <p14:creationId xmlns:p14="http://schemas.microsoft.com/office/powerpoint/2010/main" val="75995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 calcmode="lin" valueType="num">
                                      <p:cBhvr additive="base">
                                        <p:cTn id="1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additive="base">
                                        <p:cTn id="21"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 calcmode="lin" valueType="num">
                                      <p:cBhvr additive="base">
                                        <p:cTn id="25"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
                                            <p:txEl>
                                              <p:pRg st="5" end="5"/>
                                            </p:txEl>
                                          </p:spTgt>
                                        </p:tgtEl>
                                        <p:attrNameLst>
                                          <p:attrName>style.visibility</p:attrName>
                                        </p:attrNameLst>
                                      </p:cBhvr>
                                      <p:to>
                                        <p:strVal val="visible"/>
                                      </p:to>
                                    </p:set>
                                    <p:anim calcmode="lin" valueType="num">
                                      <p:cBhvr additive="base">
                                        <p:cTn id="29"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
                                            <p:txEl>
                                              <p:pRg st="6" end="6"/>
                                            </p:txEl>
                                          </p:spTgt>
                                        </p:tgtEl>
                                        <p:attrNameLst>
                                          <p:attrName>style.visibility</p:attrName>
                                        </p:attrNameLst>
                                      </p:cBhvr>
                                      <p:to>
                                        <p:strVal val="visible"/>
                                      </p:to>
                                    </p:set>
                                    <p:anim calcmode="lin" valueType="num">
                                      <p:cBhvr additive="base">
                                        <p:cTn id="33"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 calcmode="lin" valueType="num">
                                      <p:cBhvr additive="base">
                                        <p:cTn id="37"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7" end="7"/>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
                                            <p:txEl>
                                              <p:pRg st="8" end="8"/>
                                            </p:txEl>
                                          </p:spTgt>
                                        </p:tgtEl>
                                        <p:attrNameLst>
                                          <p:attrName>style.visibility</p:attrName>
                                        </p:attrNameLst>
                                      </p:cBhvr>
                                      <p:to>
                                        <p:strVal val="visible"/>
                                      </p:to>
                                    </p:set>
                                    <p:anim calcmode="lin" valueType="num">
                                      <p:cBhvr additive="base">
                                        <p:cTn id="41"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2">
                                            <p:txEl>
                                              <p:pRg st="9" end="9"/>
                                            </p:txEl>
                                          </p:spTgt>
                                        </p:tgtEl>
                                        <p:attrNameLst>
                                          <p:attrName>style.visibility</p:attrName>
                                        </p:attrNameLst>
                                      </p:cBhvr>
                                      <p:to>
                                        <p:strVal val="visible"/>
                                      </p:to>
                                    </p:set>
                                    <p:anim calcmode="lin" valueType="num">
                                      <p:cBhvr additive="base">
                                        <p:cTn id="47"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2">
                                            <p:txEl>
                                              <p:pRg st="9" end="9"/>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2">
                                            <p:txEl>
                                              <p:pRg st="10" end="10"/>
                                            </p:txEl>
                                          </p:spTgt>
                                        </p:tgtEl>
                                        <p:attrNameLst>
                                          <p:attrName>style.visibility</p:attrName>
                                        </p:attrNameLst>
                                      </p:cBhvr>
                                      <p:to>
                                        <p:strVal val="visible"/>
                                      </p:to>
                                    </p:set>
                                    <p:anim calcmode="lin" valueType="num">
                                      <p:cBhvr additive="base">
                                        <p:cTn id="51"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2">
                                            <p:txEl>
                                              <p:pRg st="10" end="10"/>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2">
                                            <p:txEl>
                                              <p:pRg st="11" end="11"/>
                                            </p:txEl>
                                          </p:spTgt>
                                        </p:tgtEl>
                                        <p:attrNameLst>
                                          <p:attrName>style.visibility</p:attrName>
                                        </p:attrNameLst>
                                      </p:cBhvr>
                                      <p:to>
                                        <p:strVal val="visible"/>
                                      </p:to>
                                    </p:set>
                                    <p:anim calcmode="lin" valueType="num">
                                      <p:cBhvr additive="base">
                                        <p:cTn id="55" dur="500" fill="hold"/>
                                        <p:tgtEl>
                                          <p:spTgt spid="2">
                                            <p:txEl>
                                              <p:pRg st="11" end="11"/>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
                                            <p:txEl>
                                              <p:pRg st="11" end="11"/>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2">
                                            <p:txEl>
                                              <p:pRg st="12" end="12"/>
                                            </p:txEl>
                                          </p:spTgt>
                                        </p:tgtEl>
                                        <p:attrNameLst>
                                          <p:attrName>style.visibility</p:attrName>
                                        </p:attrNameLst>
                                      </p:cBhvr>
                                      <p:to>
                                        <p:strVal val="visible"/>
                                      </p:to>
                                    </p:set>
                                    <p:anim calcmode="lin" valueType="num">
                                      <p:cBhvr additive="base">
                                        <p:cTn id="59" dur="500" fill="hold"/>
                                        <p:tgtEl>
                                          <p:spTgt spid="2">
                                            <p:txEl>
                                              <p:pRg st="12" end="12"/>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2">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50480" y="160339"/>
            <a:ext cx="10691040" cy="1143000"/>
          </a:xfrm>
        </p:spPr>
        <p:txBody>
          <a:bodyPr>
            <a:normAutofit/>
          </a:bodyPr>
          <a:lstStyle/>
          <a:p>
            <a:r>
              <a:rPr lang="en-US" dirty="0">
                <a:solidFill>
                  <a:schemeClr val="tx1"/>
                </a:solidFill>
                <a:effectLst>
                  <a:outerShdw blurRad="38100" dist="38100" dir="2700000" algn="tl">
                    <a:srgbClr val="000000">
                      <a:alpha val="43137"/>
                    </a:srgbClr>
                  </a:outerShdw>
                </a:effectLst>
                <a:latin typeface="Arial" panose="020B0604020202020204" pitchFamily="34" charset="0"/>
              </a:rPr>
              <a:t>Key Preliminary Findings </a:t>
            </a:r>
            <a:endParaRPr lang="en-GB" dirty="0"/>
          </a:p>
        </p:txBody>
      </p:sp>
      <p:sp>
        <p:nvSpPr>
          <p:cNvPr id="2" name="Content Placeholder 1"/>
          <p:cNvSpPr>
            <a:spLocks noGrp="1"/>
          </p:cNvSpPr>
          <p:nvPr>
            <p:ph idx="1"/>
          </p:nvPr>
        </p:nvSpPr>
        <p:spPr>
          <a:xfrm>
            <a:off x="750479" y="1600202"/>
            <a:ext cx="10936695" cy="4525963"/>
          </a:xfrm>
        </p:spPr>
        <p:txBody>
          <a:bodyPr/>
          <a:lstStyle/>
          <a:p>
            <a:r>
              <a:rPr lang="en-US" dirty="0">
                <a:solidFill>
                  <a:schemeClr val="tx1"/>
                </a:solidFill>
                <a:latin typeface="Arial" panose="020B0604020202020204" pitchFamily="34" charset="0"/>
              </a:rPr>
              <a:t>PrEP limited availability of TDF/3TC globally threatening Lesotho supply chain. </a:t>
            </a:r>
          </a:p>
          <a:p>
            <a:endParaRPr lang="en-US" dirty="0">
              <a:solidFill>
                <a:schemeClr val="tx1"/>
              </a:solidFill>
              <a:latin typeface="Arial" panose="020B0604020202020204" pitchFamily="34" charset="0"/>
            </a:endParaRPr>
          </a:p>
          <a:p>
            <a:r>
              <a:rPr lang="en-US" dirty="0">
                <a:solidFill>
                  <a:schemeClr val="tx1"/>
                </a:solidFill>
                <a:latin typeface="Arial" panose="020B0604020202020204" pitchFamily="34" charset="0"/>
              </a:rPr>
              <a:t>STI and Family planning services not yet fully integrated with PrEP service.</a:t>
            </a:r>
          </a:p>
        </p:txBody>
      </p:sp>
      <p:sp>
        <p:nvSpPr>
          <p:cNvPr id="8" name="Freeform 17"/>
          <p:cNvSpPr>
            <a:spLocks/>
          </p:cNvSpPr>
          <p:nvPr/>
        </p:nvSpPr>
        <p:spPr bwMode="auto">
          <a:xfrm>
            <a:off x="750480" y="1127128"/>
            <a:ext cx="10936695" cy="45719"/>
          </a:xfrm>
          <a:custGeom>
            <a:avLst/>
            <a:gdLst>
              <a:gd name="T0" fmla="*/ 0 w 5597"/>
              <a:gd name="T1" fmla="*/ 0 h 2"/>
              <a:gd name="T2" fmla="*/ 2147483647 w 5597"/>
              <a:gd name="T3" fmla="*/ 2147483647 h 2"/>
              <a:gd name="T4" fmla="*/ 0 60000 65536"/>
              <a:gd name="T5" fmla="*/ 0 60000 65536"/>
              <a:gd name="T6" fmla="*/ 0 w 5597"/>
              <a:gd name="T7" fmla="*/ 0 h 2"/>
              <a:gd name="T8" fmla="*/ 5597 w 5597"/>
              <a:gd name="T9" fmla="*/ 2 h 2"/>
            </a:gdLst>
            <a:ahLst/>
            <a:cxnLst>
              <a:cxn ang="T4">
                <a:pos x="T0" y="T1"/>
              </a:cxn>
              <a:cxn ang="T5">
                <a:pos x="T2" y="T3"/>
              </a:cxn>
            </a:cxnLst>
            <a:rect l="T6" t="T7" r="T8" b="T9"/>
            <a:pathLst>
              <a:path w="5597" h="2">
                <a:moveTo>
                  <a:pt x="0" y="0"/>
                </a:moveTo>
                <a:lnTo>
                  <a:pt x="5597" y="2"/>
                </a:lnTo>
              </a:path>
            </a:pathLst>
          </a:custGeom>
          <a:noFill/>
          <a:ln w="571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Tree>
    <p:extLst>
      <p:ext uri="{BB962C8B-B14F-4D97-AF65-F5344CB8AC3E}">
        <p14:creationId xmlns:p14="http://schemas.microsoft.com/office/powerpoint/2010/main" val="1879288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50480" y="74614"/>
            <a:ext cx="10691040" cy="1143000"/>
          </a:xfrm>
        </p:spPr>
        <p:txBody>
          <a:bodyPr>
            <a:normAutofit/>
          </a:bodyPr>
          <a:lstStyle/>
          <a:p>
            <a:r>
              <a:rPr lang="en-US" dirty="0">
                <a:solidFill>
                  <a:schemeClr val="tx1"/>
                </a:solidFill>
                <a:effectLst>
                  <a:outerShdw blurRad="38100" dist="38100" dir="2700000" algn="tl">
                    <a:srgbClr val="000000">
                      <a:alpha val="43137"/>
                    </a:srgbClr>
                  </a:outerShdw>
                </a:effectLst>
                <a:latin typeface="Arial" panose="020B0604020202020204" pitchFamily="34" charset="0"/>
              </a:rPr>
              <a:t>Summary recommendations</a:t>
            </a:r>
            <a:endParaRPr lang="en-GB" dirty="0">
              <a:solidFill>
                <a:schemeClr val="tx1"/>
              </a:solidFill>
              <a:latin typeface="Arial" panose="020B0604020202020204" pitchFamily="34" charset="0"/>
            </a:endParaRPr>
          </a:p>
        </p:txBody>
      </p:sp>
      <p:sp>
        <p:nvSpPr>
          <p:cNvPr id="2" name="Content Placeholder 1"/>
          <p:cNvSpPr>
            <a:spLocks noGrp="1"/>
          </p:cNvSpPr>
          <p:nvPr>
            <p:ph idx="1"/>
          </p:nvPr>
        </p:nvSpPr>
        <p:spPr>
          <a:xfrm>
            <a:off x="750479" y="1333500"/>
            <a:ext cx="10936695" cy="4754565"/>
          </a:xfrm>
        </p:spPr>
        <p:txBody>
          <a:bodyPr>
            <a:normAutofit fontScale="92500" lnSpcReduction="10000"/>
          </a:bodyPr>
          <a:lstStyle/>
          <a:p>
            <a:r>
              <a:rPr lang="en-US" b="1" dirty="0">
                <a:solidFill>
                  <a:schemeClr val="tx1"/>
                </a:solidFill>
                <a:latin typeface="Arial" panose="020B0604020202020204" pitchFamily="34" charset="0"/>
              </a:rPr>
              <a:t>Consider the following when scaling up PrEP;</a:t>
            </a:r>
          </a:p>
          <a:p>
            <a:pPr lvl="1"/>
            <a:r>
              <a:rPr lang="en-US" dirty="0">
                <a:solidFill>
                  <a:schemeClr val="tx1"/>
                </a:solidFill>
                <a:latin typeface="Arial" panose="020B0604020202020204" pitchFamily="34" charset="0"/>
              </a:rPr>
              <a:t>Phased approach </a:t>
            </a:r>
          </a:p>
          <a:p>
            <a:pPr lvl="1"/>
            <a:r>
              <a:rPr lang="en-US" dirty="0">
                <a:solidFill>
                  <a:schemeClr val="tx1"/>
                </a:solidFill>
                <a:latin typeface="Arial" panose="020B0604020202020204" pitchFamily="34" charset="0"/>
              </a:rPr>
              <a:t>Should be accompanied with health education and advocacy </a:t>
            </a:r>
            <a:r>
              <a:rPr lang="en-US" dirty="0">
                <a:solidFill>
                  <a:schemeClr val="tx1"/>
                </a:solidFill>
                <a:latin typeface="Arial" panose="020B0604020202020204" pitchFamily="34" charset="0"/>
                <a:ea typeface="ＭＳ 明朝"/>
              </a:rPr>
              <a:t>across the entire population addressing m</a:t>
            </a:r>
            <a:r>
              <a:rPr lang="en-US" dirty="0">
                <a:solidFill>
                  <a:schemeClr val="tx1"/>
                </a:solidFill>
                <a:latin typeface="Arial" panose="020B0604020202020204" pitchFamily="34" charset="0"/>
              </a:rPr>
              <a:t>isconceptions the general public may hold towards </a:t>
            </a:r>
            <a:r>
              <a:rPr lang="en-US" dirty="0" err="1">
                <a:solidFill>
                  <a:schemeClr val="tx1"/>
                </a:solidFill>
                <a:latin typeface="Arial" panose="020B0604020202020204" pitchFamily="34" charset="0"/>
              </a:rPr>
              <a:t>PrEP.</a:t>
            </a:r>
            <a:endParaRPr lang="en-US" dirty="0">
              <a:solidFill>
                <a:schemeClr val="tx1"/>
              </a:solidFill>
              <a:latin typeface="Arial" panose="020B0604020202020204" pitchFamily="34" charset="0"/>
            </a:endParaRPr>
          </a:p>
          <a:p>
            <a:pPr lvl="1"/>
            <a:r>
              <a:rPr lang="en-US" dirty="0">
                <a:solidFill>
                  <a:schemeClr val="tx1"/>
                </a:solidFill>
                <a:latin typeface="Arial" panose="020B0604020202020204" pitchFamily="34" charset="0"/>
              </a:rPr>
              <a:t>Integrate routine STI and family planning services with PrEP</a:t>
            </a:r>
          </a:p>
          <a:p>
            <a:r>
              <a:rPr lang="en-US" b="1" dirty="0">
                <a:solidFill>
                  <a:schemeClr val="tx1"/>
                </a:solidFill>
                <a:latin typeface="Arial" panose="020B0604020202020204" pitchFamily="34" charset="0"/>
              </a:rPr>
              <a:t>High 1 month discontinuation rates can be improved by;</a:t>
            </a:r>
          </a:p>
          <a:p>
            <a:pPr lvl="1"/>
            <a:r>
              <a:rPr lang="en-US" dirty="0">
                <a:solidFill>
                  <a:schemeClr val="tx1"/>
                </a:solidFill>
                <a:latin typeface="Arial" panose="020B0604020202020204" pitchFamily="34" charset="0"/>
              </a:rPr>
              <a:t>Providing differentiated care flexi hours</a:t>
            </a:r>
          </a:p>
          <a:p>
            <a:pPr lvl="1"/>
            <a:r>
              <a:rPr lang="en-US" dirty="0">
                <a:solidFill>
                  <a:schemeClr val="tx1"/>
                </a:solidFill>
                <a:latin typeface="Arial" panose="020B0604020202020204" pitchFamily="34" charset="0"/>
              </a:rPr>
              <a:t>Better monitoring and evaluation</a:t>
            </a:r>
          </a:p>
          <a:p>
            <a:pPr lvl="1"/>
            <a:r>
              <a:rPr lang="en-GB" dirty="0">
                <a:solidFill>
                  <a:schemeClr val="tx1"/>
                </a:solidFill>
                <a:latin typeface="Arial" panose="020B0604020202020204" pitchFamily="34" charset="0"/>
              </a:rPr>
              <a:t>Focusing PrEP to the right people (Sero discordant, FSW, </a:t>
            </a:r>
            <a:r>
              <a:rPr lang="en-GB" dirty="0" smtClean="0">
                <a:solidFill>
                  <a:schemeClr val="tx1"/>
                </a:solidFill>
                <a:latin typeface="Arial" panose="020B0604020202020204" pitchFamily="34" charset="0"/>
              </a:rPr>
              <a:t>MSM,AYGW </a:t>
            </a:r>
            <a:r>
              <a:rPr lang="en-GB" dirty="0">
                <a:solidFill>
                  <a:schemeClr val="tx1"/>
                </a:solidFill>
                <a:latin typeface="Arial" panose="020B0604020202020204" pitchFamily="34" charset="0"/>
              </a:rPr>
              <a:t>–individualized screening and service delivery).  </a:t>
            </a:r>
          </a:p>
        </p:txBody>
      </p:sp>
      <p:sp>
        <p:nvSpPr>
          <p:cNvPr id="8" name="Freeform 17"/>
          <p:cNvSpPr>
            <a:spLocks/>
          </p:cNvSpPr>
          <p:nvPr/>
        </p:nvSpPr>
        <p:spPr bwMode="auto">
          <a:xfrm>
            <a:off x="750480" y="1127128"/>
            <a:ext cx="10936695" cy="45719"/>
          </a:xfrm>
          <a:custGeom>
            <a:avLst/>
            <a:gdLst>
              <a:gd name="T0" fmla="*/ 0 w 5597"/>
              <a:gd name="T1" fmla="*/ 0 h 2"/>
              <a:gd name="T2" fmla="*/ 2147483647 w 5597"/>
              <a:gd name="T3" fmla="*/ 2147483647 h 2"/>
              <a:gd name="T4" fmla="*/ 0 60000 65536"/>
              <a:gd name="T5" fmla="*/ 0 60000 65536"/>
              <a:gd name="T6" fmla="*/ 0 w 5597"/>
              <a:gd name="T7" fmla="*/ 0 h 2"/>
              <a:gd name="T8" fmla="*/ 5597 w 5597"/>
              <a:gd name="T9" fmla="*/ 2 h 2"/>
            </a:gdLst>
            <a:ahLst/>
            <a:cxnLst>
              <a:cxn ang="T4">
                <a:pos x="T0" y="T1"/>
              </a:cxn>
              <a:cxn ang="T5">
                <a:pos x="T2" y="T3"/>
              </a:cxn>
            </a:cxnLst>
            <a:rect l="T6" t="T7" r="T8" b="T9"/>
            <a:pathLst>
              <a:path w="5597" h="2">
                <a:moveTo>
                  <a:pt x="0" y="0"/>
                </a:moveTo>
                <a:lnTo>
                  <a:pt x="5597" y="2"/>
                </a:lnTo>
              </a:path>
            </a:pathLst>
          </a:custGeom>
          <a:noFill/>
          <a:ln w="571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Tree>
    <p:extLst>
      <p:ext uri="{BB962C8B-B14F-4D97-AF65-F5344CB8AC3E}">
        <p14:creationId xmlns:p14="http://schemas.microsoft.com/office/powerpoint/2010/main" val="3298354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 calcmode="lin" valueType="num">
                                      <p:cBhvr additive="base">
                                        <p:cTn id="15"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 calcmode="lin" valueType="num">
                                      <p:cBhvr additive="base">
                                        <p:cTn id="25"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
                                            <p:txEl>
                                              <p:pRg st="5" end="5"/>
                                            </p:txEl>
                                          </p:spTgt>
                                        </p:tgtEl>
                                        <p:attrNameLst>
                                          <p:attrName>style.visibility</p:attrName>
                                        </p:attrNameLst>
                                      </p:cBhvr>
                                      <p:to>
                                        <p:strVal val="visible"/>
                                      </p:to>
                                    </p:set>
                                    <p:anim calcmode="lin" valueType="num">
                                      <p:cBhvr additive="base">
                                        <p:cTn id="29"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
                                            <p:txEl>
                                              <p:pRg st="6" end="6"/>
                                            </p:txEl>
                                          </p:spTgt>
                                        </p:tgtEl>
                                        <p:attrNameLst>
                                          <p:attrName>style.visibility</p:attrName>
                                        </p:attrNameLst>
                                      </p:cBhvr>
                                      <p:to>
                                        <p:strVal val="visible"/>
                                      </p:to>
                                    </p:set>
                                    <p:anim calcmode="lin" valueType="num">
                                      <p:cBhvr additive="base">
                                        <p:cTn id="33"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 calcmode="lin" valueType="num">
                                      <p:cBhvr additive="base">
                                        <p:cTn id="37"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50480" y="150653"/>
            <a:ext cx="10691040" cy="1143000"/>
          </a:xfrm>
        </p:spPr>
        <p:txBody>
          <a:bodyPr>
            <a:normAutofit/>
          </a:bodyPr>
          <a:lstStyle/>
          <a:p>
            <a:r>
              <a:rPr lang="en-US" dirty="0">
                <a:solidFill>
                  <a:schemeClr val="tx1"/>
                </a:solidFill>
                <a:effectLst>
                  <a:outerShdw blurRad="38100" dist="38100" dir="2700000" algn="tl">
                    <a:srgbClr val="000000">
                      <a:alpha val="43137"/>
                    </a:srgbClr>
                  </a:outerShdw>
                </a:effectLst>
                <a:latin typeface="Arial" panose="020B0604020202020204" pitchFamily="34" charset="0"/>
              </a:rPr>
              <a:t>Acknowledgements</a:t>
            </a:r>
            <a:endParaRPr lang="en-GB" dirty="0">
              <a:solidFill>
                <a:schemeClr val="tx1"/>
              </a:solidFill>
              <a:latin typeface="Arial" panose="020B0604020202020204" pitchFamily="34" charset="0"/>
            </a:endParaRPr>
          </a:p>
        </p:txBody>
      </p:sp>
      <p:sp>
        <p:nvSpPr>
          <p:cNvPr id="5" name="Content Placeholder 4"/>
          <p:cNvSpPr>
            <a:spLocks noGrp="1"/>
          </p:cNvSpPr>
          <p:nvPr>
            <p:ph idx="1"/>
          </p:nvPr>
        </p:nvSpPr>
        <p:spPr>
          <a:xfrm>
            <a:off x="409516" y="1336733"/>
            <a:ext cx="11441520" cy="4525963"/>
          </a:xfrm>
        </p:spPr>
        <p:txBody>
          <a:bodyPr>
            <a:normAutofit fontScale="92500" lnSpcReduction="10000"/>
          </a:bodyPr>
          <a:lstStyle/>
          <a:p>
            <a:r>
              <a:rPr lang="en-US" dirty="0">
                <a:solidFill>
                  <a:schemeClr val="tx1"/>
                </a:solidFill>
              </a:rPr>
              <a:t>U.S. President's Emergency Plan for AIDS Relief (PEPFAR</a:t>
            </a:r>
            <a:r>
              <a:rPr lang="en-US" dirty="0" smtClean="0">
                <a:solidFill>
                  <a:schemeClr val="tx1"/>
                </a:solidFill>
              </a:rPr>
              <a:t>) and WHO</a:t>
            </a:r>
            <a:endParaRPr lang="en-US" dirty="0">
              <a:solidFill>
                <a:schemeClr val="tx1"/>
              </a:solidFill>
            </a:endParaRPr>
          </a:p>
          <a:p>
            <a:r>
              <a:rPr lang="en-US" dirty="0">
                <a:solidFill>
                  <a:schemeClr val="tx1"/>
                </a:solidFill>
              </a:rPr>
              <a:t>Implementing partners community PrEP-Jhpiego, facility PrEP- Elizabeth Glaser </a:t>
            </a:r>
            <a:r>
              <a:rPr lang="en-US" dirty="0" err="1">
                <a:solidFill>
                  <a:schemeClr val="tx1"/>
                </a:solidFill>
              </a:rPr>
              <a:t>Paediatric</a:t>
            </a:r>
            <a:r>
              <a:rPr lang="en-US" dirty="0">
                <a:solidFill>
                  <a:schemeClr val="tx1"/>
                </a:solidFill>
              </a:rPr>
              <a:t> Foundation.</a:t>
            </a:r>
          </a:p>
          <a:p>
            <a:r>
              <a:rPr lang="en-US" dirty="0">
                <a:solidFill>
                  <a:schemeClr val="tx1"/>
                </a:solidFill>
              </a:rPr>
              <a:t>Stakeholders Perspectives on Scaling up PrEP for HIV Prevention- Lesotho Study</a:t>
            </a:r>
          </a:p>
          <a:p>
            <a:pPr lvl="1"/>
            <a:r>
              <a:rPr lang="en-US" dirty="0">
                <a:solidFill>
                  <a:schemeClr val="tx1"/>
                </a:solidFill>
              </a:rPr>
              <a:t>Clinton Health Access Initiative-Lesotho (CHAI)</a:t>
            </a:r>
          </a:p>
          <a:p>
            <a:pPr lvl="1"/>
            <a:r>
              <a:rPr lang="en-US" dirty="0">
                <a:solidFill>
                  <a:schemeClr val="tx1"/>
                </a:solidFill>
              </a:rPr>
              <a:t>Till </a:t>
            </a:r>
            <a:r>
              <a:rPr lang="en-US" dirty="0" err="1">
                <a:solidFill>
                  <a:schemeClr val="tx1"/>
                </a:solidFill>
              </a:rPr>
              <a:t>Bärnighausen</a:t>
            </a:r>
            <a:r>
              <a:rPr lang="en-US" dirty="0">
                <a:solidFill>
                  <a:schemeClr val="tx1"/>
                </a:solidFill>
              </a:rPr>
              <a:t> (University of Heidelberg, Germany)</a:t>
            </a:r>
          </a:p>
          <a:p>
            <a:pPr lvl="1"/>
            <a:r>
              <a:rPr lang="en-US" dirty="0">
                <a:solidFill>
                  <a:schemeClr val="tx1"/>
                </a:solidFill>
              </a:rPr>
              <a:t>Shannon McMahon (University of Heidelberg, Germany)</a:t>
            </a:r>
          </a:p>
          <a:p>
            <a:pPr lvl="1"/>
            <a:r>
              <a:rPr lang="en-US" dirty="0">
                <a:solidFill>
                  <a:schemeClr val="tx1"/>
                </a:solidFill>
              </a:rPr>
              <a:t>Pascal </a:t>
            </a:r>
            <a:r>
              <a:rPr lang="en-US" dirty="0" err="1">
                <a:solidFill>
                  <a:schemeClr val="tx1"/>
                </a:solidFill>
              </a:rPr>
              <a:t>Geldsetzer</a:t>
            </a:r>
            <a:r>
              <a:rPr lang="en-US" dirty="0">
                <a:solidFill>
                  <a:schemeClr val="tx1"/>
                </a:solidFill>
              </a:rPr>
              <a:t> (Harvard University, USA)</a:t>
            </a:r>
          </a:p>
          <a:p>
            <a:pPr lvl="1"/>
            <a:r>
              <a:rPr lang="en-US" dirty="0">
                <a:solidFill>
                  <a:schemeClr val="tx1"/>
                </a:solidFill>
              </a:rPr>
              <a:t>Joy  </a:t>
            </a:r>
            <a:r>
              <a:rPr lang="en-US" dirty="0" err="1">
                <a:solidFill>
                  <a:schemeClr val="tx1"/>
                </a:solidFill>
              </a:rPr>
              <a:t>Chebet</a:t>
            </a:r>
            <a:r>
              <a:rPr lang="en-US" dirty="0">
                <a:solidFill>
                  <a:schemeClr val="tx1"/>
                </a:solidFill>
              </a:rPr>
              <a:t> (University of Arizona, USA)</a:t>
            </a:r>
          </a:p>
        </p:txBody>
      </p:sp>
      <p:sp>
        <p:nvSpPr>
          <p:cNvPr id="8" name="Freeform 17"/>
          <p:cNvSpPr>
            <a:spLocks/>
          </p:cNvSpPr>
          <p:nvPr/>
        </p:nvSpPr>
        <p:spPr bwMode="auto">
          <a:xfrm>
            <a:off x="750480" y="1127128"/>
            <a:ext cx="10936695" cy="45719"/>
          </a:xfrm>
          <a:custGeom>
            <a:avLst/>
            <a:gdLst>
              <a:gd name="T0" fmla="*/ 0 w 5597"/>
              <a:gd name="T1" fmla="*/ 0 h 2"/>
              <a:gd name="T2" fmla="*/ 2147483647 w 5597"/>
              <a:gd name="T3" fmla="*/ 2147483647 h 2"/>
              <a:gd name="T4" fmla="*/ 0 60000 65536"/>
              <a:gd name="T5" fmla="*/ 0 60000 65536"/>
              <a:gd name="T6" fmla="*/ 0 w 5597"/>
              <a:gd name="T7" fmla="*/ 0 h 2"/>
              <a:gd name="T8" fmla="*/ 5597 w 5597"/>
              <a:gd name="T9" fmla="*/ 2 h 2"/>
            </a:gdLst>
            <a:ahLst/>
            <a:cxnLst>
              <a:cxn ang="T4">
                <a:pos x="T0" y="T1"/>
              </a:cxn>
              <a:cxn ang="T5">
                <a:pos x="T2" y="T3"/>
              </a:cxn>
            </a:cxnLst>
            <a:rect l="T6" t="T7" r="T8" b="T9"/>
            <a:pathLst>
              <a:path w="5597" h="2">
                <a:moveTo>
                  <a:pt x="0" y="0"/>
                </a:moveTo>
                <a:lnTo>
                  <a:pt x="5597" y="2"/>
                </a:lnTo>
              </a:path>
            </a:pathLst>
          </a:custGeom>
          <a:noFill/>
          <a:ln w="571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Tree>
    <p:extLst>
      <p:ext uri="{BB962C8B-B14F-4D97-AF65-F5344CB8AC3E}">
        <p14:creationId xmlns:p14="http://schemas.microsoft.com/office/powerpoint/2010/main" val="19450545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0"/>
            <a:ext cx="12191999" cy="6964326"/>
          </a:xfrm>
        </p:spPr>
      </p:pic>
      <p:sp>
        <p:nvSpPr>
          <p:cNvPr id="7" name="TextBox 6"/>
          <p:cNvSpPr txBox="1"/>
          <p:nvPr/>
        </p:nvSpPr>
        <p:spPr>
          <a:xfrm>
            <a:off x="5337550" y="0"/>
            <a:ext cx="6730409" cy="1323439"/>
          </a:xfrm>
          <a:prstGeom prst="rect">
            <a:avLst/>
          </a:prstGeom>
          <a:noFill/>
        </p:spPr>
        <p:txBody>
          <a:bodyPr wrap="square" rtlCol="0">
            <a:spAutoFit/>
          </a:bodyPr>
          <a:lstStyle/>
          <a:p>
            <a:pPr algn="ctr" defTabSz="914400"/>
            <a:r>
              <a:rPr lang="en-US" sz="8000" b="1" dirty="0" smtClean="0">
                <a:solidFill>
                  <a:srgbClr val="000000"/>
                </a:solidFill>
                <a:effectLst>
                  <a:outerShdw blurRad="38100" dist="38100" dir="2700000" algn="tl">
                    <a:srgbClr val="000000">
                      <a:alpha val="43137"/>
                    </a:srgbClr>
                  </a:outerShdw>
                </a:effectLst>
              </a:rPr>
              <a:t>THANK YOU</a:t>
            </a:r>
            <a:endParaRPr lang="en-GB" sz="8000" b="1" dirty="0">
              <a:solidFill>
                <a:srgbClr val="0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425804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solidFill>
                  <a:schemeClr val="tx1"/>
                </a:solidFill>
                <a:effectLst>
                  <a:outerShdw blurRad="38100" dist="38100" dir="2700000" algn="tl">
                    <a:srgbClr val="000000">
                      <a:alpha val="43137"/>
                    </a:srgbClr>
                  </a:outerShdw>
                </a:effectLst>
                <a:latin typeface="Arial" panose="020B0604020202020204" pitchFamily="34" charset="0"/>
              </a:rPr>
              <a:t>Lesotho </a:t>
            </a:r>
            <a:r>
              <a:rPr lang="en-US" dirty="0" smtClean="0">
                <a:solidFill>
                  <a:schemeClr val="tx1"/>
                </a:solidFill>
                <a:effectLst>
                  <a:outerShdw blurRad="38100" dist="38100" dir="2700000" algn="tl">
                    <a:srgbClr val="000000">
                      <a:alpha val="43137"/>
                    </a:srgbClr>
                  </a:outerShdw>
                </a:effectLst>
                <a:latin typeface="Arial" panose="020B0604020202020204" pitchFamily="34" charset="0"/>
              </a:rPr>
              <a:t>Country </a:t>
            </a:r>
            <a:r>
              <a:rPr lang="en-US" dirty="0" smtClean="0">
                <a:solidFill>
                  <a:schemeClr val="tx1"/>
                </a:solidFill>
                <a:effectLst>
                  <a:outerShdw blurRad="38100" dist="38100" dir="2700000" algn="tl">
                    <a:srgbClr val="000000">
                      <a:alpha val="43137"/>
                    </a:srgbClr>
                  </a:outerShdw>
                </a:effectLst>
                <a:latin typeface="Arial" panose="020B0604020202020204" pitchFamily="34" charset="0"/>
              </a:rPr>
              <a:t>Prospective; </a:t>
            </a:r>
            <a:r>
              <a:rPr lang="en-US" dirty="0" smtClean="0">
                <a:solidFill>
                  <a:schemeClr val="tx1"/>
                </a:solidFill>
                <a:effectLst>
                  <a:outerShdw blurRad="38100" dist="38100" dir="2700000" algn="tl">
                    <a:srgbClr val="000000">
                      <a:alpha val="43137"/>
                    </a:srgbClr>
                  </a:outerShdw>
                </a:effectLst>
                <a:latin typeface="Arial" panose="020B0604020202020204" pitchFamily="34" charset="0"/>
              </a:rPr>
              <a:t>PrEP and STI’s</a:t>
            </a:r>
            <a:br>
              <a:rPr lang="en-US" dirty="0" smtClean="0">
                <a:solidFill>
                  <a:schemeClr val="tx1"/>
                </a:solidFill>
                <a:effectLst>
                  <a:outerShdw blurRad="38100" dist="38100" dir="2700000" algn="tl">
                    <a:srgbClr val="000000">
                      <a:alpha val="43137"/>
                    </a:srgbClr>
                  </a:outerShdw>
                </a:effectLst>
                <a:latin typeface="Arial" panose="020B0604020202020204" pitchFamily="34" charset="0"/>
              </a:rPr>
            </a:br>
            <a:r>
              <a:rPr lang="en-US" dirty="0" smtClean="0">
                <a:solidFill>
                  <a:schemeClr val="tx1"/>
                </a:solidFill>
                <a:effectLst>
                  <a:outerShdw blurRad="38100" dist="38100" dir="2700000" algn="tl">
                    <a:srgbClr val="000000">
                      <a:alpha val="43137"/>
                    </a:srgbClr>
                  </a:outerShdw>
                </a:effectLst>
                <a:latin typeface="Arial" panose="020B0604020202020204" pitchFamily="34" charset="0"/>
              </a:rPr>
              <a:t>Challenges and Opportunities</a:t>
            </a:r>
            <a:endParaRPr lang="en-US" dirty="0">
              <a:solidFill>
                <a:schemeClr val="tx1"/>
              </a:solidFill>
              <a:effectLst>
                <a:outerShdw blurRad="38100" dist="38100" dir="2700000" algn="tl">
                  <a:srgbClr val="000000">
                    <a:alpha val="43137"/>
                  </a:srgbClr>
                </a:outerShdw>
              </a:effectLst>
              <a:latin typeface="Arial" panose="020B0604020202020204" pitchFamily="34" charset="0"/>
            </a:endParaRPr>
          </a:p>
        </p:txBody>
      </p:sp>
      <p:sp>
        <p:nvSpPr>
          <p:cNvPr id="3" name="Subtitle 2"/>
          <p:cNvSpPr>
            <a:spLocks noGrp="1"/>
          </p:cNvSpPr>
          <p:nvPr>
            <p:ph type="subTitle" idx="1"/>
          </p:nvPr>
        </p:nvSpPr>
        <p:spPr>
          <a:xfrm>
            <a:off x="1828800" y="3886200"/>
            <a:ext cx="8534400" cy="543143"/>
          </a:xfrm>
        </p:spPr>
        <p:txBody>
          <a:bodyPr>
            <a:noAutofit/>
          </a:bodyPr>
          <a:lstStyle/>
          <a:p>
            <a:r>
              <a:rPr lang="en-US" sz="1600" b="1" dirty="0" smtClean="0">
                <a:latin typeface="Arial" panose="020B0604020202020204" pitchFamily="34" charset="0"/>
              </a:rPr>
              <a:t>Dr Tapiwa Tarumbiswa</a:t>
            </a:r>
          </a:p>
          <a:p>
            <a:r>
              <a:rPr lang="en-US" sz="1600" b="1" dirty="0" smtClean="0">
                <a:latin typeface="Arial" panose="020B0604020202020204" pitchFamily="34" charset="0"/>
              </a:rPr>
              <a:t>HIV &amp; AIDS Manager Ministry of Health Lesotho</a:t>
            </a:r>
          </a:p>
        </p:txBody>
      </p:sp>
    </p:spTree>
    <p:extLst>
      <p:ext uri="{BB962C8B-B14F-4D97-AF65-F5344CB8AC3E}">
        <p14:creationId xmlns:p14="http://schemas.microsoft.com/office/powerpoint/2010/main" val="35652254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50480" y="17464"/>
            <a:ext cx="10691040" cy="1143000"/>
          </a:xfrm>
        </p:spPr>
        <p:txBody>
          <a:bodyPr>
            <a:normAutofit/>
          </a:bodyPr>
          <a:lstStyle/>
          <a:p>
            <a:r>
              <a:rPr lang="en-GB" sz="4400" dirty="0" smtClean="0">
                <a:solidFill>
                  <a:schemeClr val="tx1"/>
                </a:solidFill>
                <a:effectLst>
                  <a:outerShdw blurRad="38100" dist="38100" dir="2700000" algn="tl">
                    <a:srgbClr val="000000">
                      <a:alpha val="43137"/>
                    </a:srgbClr>
                  </a:outerShdw>
                </a:effectLst>
                <a:latin typeface="Arial" panose="020B0604020202020204" pitchFamily="34" charset="0"/>
              </a:rPr>
              <a:t>KEY-POINTS</a:t>
            </a:r>
            <a:endParaRPr lang="en-GB" sz="4400" dirty="0">
              <a:solidFill>
                <a:schemeClr val="tx1"/>
              </a:solidFill>
              <a:effectLst>
                <a:outerShdw blurRad="38100" dist="38100" dir="2700000" algn="tl">
                  <a:srgbClr val="000000">
                    <a:alpha val="43137"/>
                  </a:srgbClr>
                </a:outerShdw>
              </a:effectLst>
              <a:latin typeface="Arial" panose="020B0604020202020204" pitchFamily="34" charset="0"/>
            </a:endParaRPr>
          </a:p>
        </p:txBody>
      </p:sp>
      <p:sp>
        <p:nvSpPr>
          <p:cNvPr id="5" name="Content Placeholder 4"/>
          <p:cNvSpPr>
            <a:spLocks noGrp="1"/>
          </p:cNvSpPr>
          <p:nvPr>
            <p:ph idx="1"/>
          </p:nvPr>
        </p:nvSpPr>
        <p:spPr>
          <a:xfrm>
            <a:off x="883830" y="1190627"/>
            <a:ext cx="10691040" cy="4525963"/>
          </a:xfrm>
        </p:spPr>
        <p:txBody>
          <a:bodyPr>
            <a:normAutofit fontScale="92500" lnSpcReduction="10000"/>
          </a:bodyPr>
          <a:lstStyle/>
          <a:p>
            <a:r>
              <a:rPr lang="en-US" sz="2800" dirty="0">
                <a:solidFill>
                  <a:schemeClr val="tx1"/>
                </a:solidFill>
                <a:latin typeface="Arial" panose="020B0604020202020204" pitchFamily="34" charset="0"/>
              </a:rPr>
              <a:t>Lesotho has a high HIV disease burden.</a:t>
            </a:r>
          </a:p>
          <a:p>
            <a:r>
              <a:rPr lang="en-US" sz="2800" dirty="0">
                <a:solidFill>
                  <a:schemeClr val="tx1"/>
                </a:solidFill>
                <a:latin typeface="Arial" panose="020B0604020202020204" pitchFamily="34" charset="0"/>
              </a:rPr>
              <a:t>PrEP services have been provided for the past 18months.</a:t>
            </a:r>
          </a:p>
          <a:p>
            <a:r>
              <a:rPr lang="en-US" sz="2800" dirty="0">
                <a:solidFill>
                  <a:schemeClr val="tx1"/>
                </a:solidFill>
                <a:latin typeface="Arial" panose="020B0604020202020204" pitchFamily="34" charset="0"/>
              </a:rPr>
              <a:t>Phased scale up has enrolled 11,887 clients on PrEP services.</a:t>
            </a:r>
          </a:p>
          <a:p>
            <a:pPr marL="342900" lvl="1" indent="-342900">
              <a:buFontTx/>
              <a:buChar char="•"/>
            </a:pPr>
            <a:r>
              <a:rPr lang="en-US" dirty="0">
                <a:solidFill>
                  <a:schemeClr val="tx1"/>
                </a:solidFill>
                <a:latin typeface="Arial" panose="020B0604020202020204" pitchFamily="34" charset="0"/>
              </a:rPr>
              <a:t>Eligibility criteria has shifted from sexual orientation to sexual risk in the new guidance.</a:t>
            </a:r>
          </a:p>
          <a:p>
            <a:r>
              <a:rPr lang="en-US" sz="2800" dirty="0">
                <a:solidFill>
                  <a:schemeClr val="tx1"/>
                </a:solidFill>
                <a:latin typeface="Arial" panose="020B0604020202020204" pitchFamily="34" charset="0"/>
              </a:rPr>
              <a:t>High 1 month discontinuation rates can be improved by;</a:t>
            </a:r>
          </a:p>
          <a:p>
            <a:pPr lvl="1"/>
            <a:r>
              <a:rPr lang="en-US" dirty="0">
                <a:solidFill>
                  <a:schemeClr val="tx1"/>
                </a:solidFill>
                <a:latin typeface="Arial" panose="020B0604020202020204" pitchFamily="34" charset="0"/>
              </a:rPr>
              <a:t>Providing differentiated care- flexi hours</a:t>
            </a:r>
          </a:p>
          <a:p>
            <a:pPr lvl="1"/>
            <a:r>
              <a:rPr lang="en-US" dirty="0">
                <a:solidFill>
                  <a:schemeClr val="tx1"/>
                </a:solidFill>
                <a:latin typeface="Arial" panose="020B0604020202020204" pitchFamily="34" charset="0"/>
              </a:rPr>
              <a:t>Better monitoring and evaluation</a:t>
            </a:r>
          </a:p>
          <a:p>
            <a:pPr lvl="1"/>
            <a:r>
              <a:rPr lang="en-GB" dirty="0">
                <a:solidFill>
                  <a:schemeClr val="tx1"/>
                </a:solidFill>
                <a:latin typeface="Arial" panose="020B0604020202020204" pitchFamily="34" charset="0"/>
              </a:rPr>
              <a:t>Focusing PrEP to the right people (Sero discordant, FSW, MSM, </a:t>
            </a:r>
            <a:r>
              <a:rPr lang="en-GB" dirty="0" smtClean="0">
                <a:solidFill>
                  <a:schemeClr val="tx1"/>
                </a:solidFill>
                <a:latin typeface="Arial" panose="020B0604020202020204" pitchFamily="34" charset="0"/>
              </a:rPr>
              <a:t>AYGW </a:t>
            </a:r>
            <a:r>
              <a:rPr lang="en-GB" dirty="0">
                <a:solidFill>
                  <a:schemeClr val="tx1"/>
                </a:solidFill>
                <a:latin typeface="Arial" panose="020B0604020202020204" pitchFamily="34" charset="0"/>
              </a:rPr>
              <a:t>–individualized screening and service delivery</a:t>
            </a:r>
          </a:p>
        </p:txBody>
      </p:sp>
      <p:sp>
        <p:nvSpPr>
          <p:cNvPr id="6" name="Freeform 17"/>
          <p:cNvSpPr>
            <a:spLocks/>
          </p:cNvSpPr>
          <p:nvPr/>
        </p:nvSpPr>
        <p:spPr bwMode="auto">
          <a:xfrm>
            <a:off x="750480" y="965203"/>
            <a:ext cx="10936695" cy="45719"/>
          </a:xfrm>
          <a:custGeom>
            <a:avLst/>
            <a:gdLst>
              <a:gd name="T0" fmla="*/ 0 w 5597"/>
              <a:gd name="T1" fmla="*/ 0 h 2"/>
              <a:gd name="T2" fmla="*/ 2147483647 w 5597"/>
              <a:gd name="T3" fmla="*/ 2147483647 h 2"/>
              <a:gd name="T4" fmla="*/ 0 60000 65536"/>
              <a:gd name="T5" fmla="*/ 0 60000 65536"/>
              <a:gd name="T6" fmla="*/ 0 w 5597"/>
              <a:gd name="T7" fmla="*/ 0 h 2"/>
              <a:gd name="T8" fmla="*/ 5597 w 5597"/>
              <a:gd name="T9" fmla="*/ 2 h 2"/>
            </a:gdLst>
            <a:ahLst/>
            <a:cxnLst>
              <a:cxn ang="T4">
                <a:pos x="T0" y="T1"/>
              </a:cxn>
              <a:cxn ang="T5">
                <a:pos x="T2" y="T3"/>
              </a:cxn>
            </a:cxnLst>
            <a:rect l="T6" t="T7" r="T8" b="T9"/>
            <a:pathLst>
              <a:path w="5597" h="2">
                <a:moveTo>
                  <a:pt x="0" y="0"/>
                </a:moveTo>
                <a:lnTo>
                  <a:pt x="5597" y="2"/>
                </a:lnTo>
              </a:path>
            </a:pathLst>
          </a:custGeom>
          <a:noFill/>
          <a:ln w="571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Tree>
    <p:extLst>
      <p:ext uri="{BB962C8B-B14F-4D97-AF65-F5344CB8AC3E}">
        <p14:creationId xmlns:p14="http://schemas.microsoft.com/office/powerpoint/2010/main" val="89345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additive="base">
                                        <p:cTn id="2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 calcmode="lin" valueType="num">
                                      <p:cBhvr additive="base">
                                        <p:cTn id="27"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anim calcmode="lin" valueType="num">
                                      <p:cBhvr additive="base">
                                        <p:cTn id="31"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5">
                                            <p:txEl>
                                              <p:pRg st="6" end="6"/>
                                            </p:txEl>
                                          </p:spTgt>
                                        </p:tgtEl>
                                        <p:attrNameLst>
                                          <p:attrName>style.visibility</p:attrName>
                                        </p:attrNameLst>
                                      </p:cBhvr>
                                      <p:to>
                                        <p:strVal val="visible"/>
                                      </p:to>
                                    </p:set>
                                    <p:anim calcmode="lin" valueType="num">
                                      <p:cBhvr additive="base">
                                        <p:cTn id="35"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5">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5">
                                            <p:txEl>
                                              <p:pRg st="7" end="7"/>
                                            </p:txEl>
                                          </p:spTgt>
                                        </p:tgtEl>
                                        <p:attrNameLst>
                                          <p:attrName>style.visibility</p:attrName>
                                        </p:attrNameLst>
                                      </p:cBhvr>
                                      <p:to>
                                        <p:strVal val="visible"/>
                                      </p:to>
                                    </p:set>
                                    <p:anim calcmode="lin" valueType="num">
                                      <p:cBhvr additive="base">
                                        <p:cTn id="39"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77918" y="481970"/>
            <a:ext cx="6816725" cy="5112543"/>
          </a:xfrm>
        </p:spPr>
      </p:pic>
      <p:sp>
        <p:nvSpPr>
          <p:cNvPr id="10" name="Content Placeholder 2"/>
          <p:cNvSpPr txBox="1">
            <a:spLocks/>
          </p:cNvSpPr>
          <p:nvPr/>
        </p:nvSpPr>
        <p:spPr>
          <a:xfrm>
            <a:off x="7297269" y="481970"/>
            <a:ext cx="4732805" cy="5112543"/>
          </a:xfrm>
          <a:prstGeom prst="rect">
            <a:avLst/>
          </a:prstGeom>
          <a:noFill/>
          <a:ln w="38100">
            <a:solidFill>
              <a:schemeClr val="accent2"/>
            </a:solidFill>
          </a:ln>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rgbClr val="383333"/>
                </a:solidFill>
                <a:latin typeface="Franklin Gothic Book" panose="020B0503020102020204" pitchFamily="34" charset="0"/>
                <a:ea typeface="+mn-ea"/>
                <a:cs typeface="Arial" pitchFamily="34" charset="0"/>
              </a:defRPr>
            </a:lvl1pPr>
            <a:lvl2pPr marL="742950" indent="-285750" algn="l" defTabSz="457200" rtl="0" eaLnBrk="1" latinLnBrk="0" hangingPunct="1">
              <a:spcBef>
                <a:spcPct val="20000"/>
              </a:spcBef>
              <a:buFont typeface="Arial"/>
              <a:buChar char="–"/>
              <a:defRPr sz="2800" kern="1200">
                <a:solidFill>
                  <a:srgbClr val="383333"/>
                </a:solidFill>
                <a:latin typeface="Franklin Gothic Book" panose="020B0503020102020204" pitchFamily="34" charset="0"/>
                <a:ea typeface="+mn-ea"/>
                <a:cs typeface="Arial" pitchFamily="34" charset="0"/>
              </a:defRPr>
            </a:lvl2pPr>
            <a:lvl3pPr marL="1143000" indent="-228600" algn="l" defTabSz="457200" rtl="0" eaLnBrk="1" latinLnBrk="0" hangingPunct="1">
              <a:spcBef>
                <a:spcPct val="20000"/>
              </a:spcBef>
              <a:buFont typeface="Arial"/>
              <a:buChar char="•"/>
              <a:defRPr sz="2400" kern="1200">
                <a:solidFill>
                  <a:srgbClr val="383333"/>
                </a:solidFill>
                <a:latin typeface="Franklin Gothic Book" panose="020B0503020102020204" pitchFamily="34" charset="0"/>
                <a:ea typeface="+mn-ea"/>
                <a:cs typeface="Arial" pitchFamily="34" charset="0"/>
              </a:defRPr>
            </a:lvl3pPr>
            <a:lvl4pPr marL="1600200" indent="-228600" algn="l" defTabSz="457200" rtl="0" eaLnBrk="1" latinLnBrk="0" hangingPunct="1">
              <a:spcBef>
                <a:spcPct val="20000"/>
              </a:spcBef>
              <a:buFont typeface="Arial"/>
              <a:buChar char="–"/>
              <a:defRPr sz="2000" kern="1200">
                <a:solidFill>
                  <a:srgbClr val="383333"/>
                </a:solidFill>
                <a:latin typeface="Franklin Gothic Book" panose="020B0503020102020204" pitchFamily="34" charset="0"/>
                <a:ea typeface="+mn-ea"/>
                <a:cs typeface="Arial" pitchFamily="34" charset="0"/>
              </a:defRPr>
            </a:lvl4pPr>
            <a:lvl5pPr marL="2057400" indent="-228600" algn="l" defTabSz="457200" rtl="0" eaLnBrk="1" latinLnBrk="0" hangingPunct="1">
              <a:spcBef>
                <a:spcPct val="20000"/>
              </a:spcBef>
              <a:buFont typeface="Arial"/>
              <a:buChar char="»"/>
              <a:defRPr sz="2000" kern="1200">
                <a:solidFill>
                  <a:srgbClr val="383333"/>
                </a:solidFill>
                <a:latin typeface="Franklin Gothic Book" panose="020B0503020102020204"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20000"/>
              </a:lnSpc>
              <a:spcBef>
                <a:spcPts val="0"/>
              </a:spcBef>
              <a:spcAft>
                <a:spcPts val="300"/>
              </a:spcAft>
              <a:buNone/>
            </a:pPr>
            <a:endParaRPr lang="en-US" sz="1600" dirty="0">
              <a:solidFill>
                <a:schemeClr val="tx1">
                  <a:alpha val="95000"/>
                </a:schemeClr>
              </a:solidFill>
              <a:latin typeface="Arial" panose="020B0604020202020204" pitchFamily="34" charset="0"/>
            </a:endParaRPr>
          </a:p>
          <a:p>
            <a:pPr marL="0" indent="0" algn="ctr">
              <a:lnSpc>
                <a:spcPct val="120000"/>
              </a:lnSpc>
              <a:spcBef>
                <a:spcPts val="0"/>
              </a:spcBef>
              <a:spcAft>
                <a:spcPts val="300"/>
              </a:spcAft>
              <a:buNone/>
            </a:pPr>
            <a:r>
              <a:rPr lang="en-US" sz="6600" b="1" dirty="0" smtClean="0">
                <a:solidFill>
                  <a:schemeClr val="tx1">
                    <a:alpha val="95000"/>
                  </a:schemeClr>
                </a:solidFill>
                <a:effectLst>
                  <a:outerShdw blurRad="38100" dist="38100" dir="2700000" algn="tl">
                    <a:srgbClr val="000000">
                      <a:alpha val="43137"/>
                    </a:srgbClr>
                  </a:outerShdw>
                </a:effectLst>
                <a:latin typeface="Arial" panose="020B0604020202020204" pitchFamily="34" charset="0"/>
              </a:rPr>
              <a:t>LESOTHO</a:t>
            </a:r>
            <a:endParaRPr lang="en-US" dirty="0"/>
          </a:p>
          <a:p>
            <a:pPr marL="177800" indent="-177800">
              <a:lnSpc>
                <a:spcPct val="120000"/>
              </a:lnSpc>
              <a:spcBef>
                <a:spcPts val="0"/>
              </a:spcBef>
              <a:spcAft>
                <a:spcPts val="300"/>
              </a:spcAft>
              <a:buFont typeface="Wingdings" panose="05000000000000000000" pitchFamily="2" charset="2"/>
              <a:buChar char="§"/>
            </a:pPr>
            <a:r>
              <a:rPr lang="en-US" sz="1800" dirty="0" smtClean="0">
                <a:solidFill>
                  <a:schemeClr val="tx1">
                    <a:alpha val="95000"/>
                  </a:schemeClr>
                </a:solidFill>
                <a:latin typeface="Arial" panose="020B0604020202020204" pitchFamily="34" charset="0"/>
              </a:rPr>
              <a:t>Lesotho is a landlocked country in Southern Africa surrounded by South Africa</a:t>
            </a:r>
          </a:p>
          <a:p>
            <a:pPr marL="177800" indent="-177800">
              <a:lnSpc>
                <a:spcPct val="120000"/>
              </a:lnSpc>
              <a:spcBef>
                <a:spcPts val="0"/>
              </a:spcBef>
              <a:spcAft>
                <a:spcPts val="300"/>
              </a:spcAft>
              <a:buFont typeface="Wingdings" panose="05000000000000000000" pitchFamily="2" charset="2"/>
              <a:buChar char="§"/>
            </a:pPr>
            <a:r>
              <a:rPr lang="en-US" sz="1800" dirty="0" smtClean="0">
                <a:solidFill>
                  <a:schemeClr val="tx1">
                    <a:alpha val="95000"/>
                  </a:schemeClr>
                </a:solidFill>
                <a:latin typeface="Arial" panose="020B0604020202020204" pitchFamily="34" charset="0"/>
              </a:rPr>
              <a:t>Population: 2.2 million</a:t>
            </a:r>
          </a:p>
          <a:p>
            <a:pPr marL="177800" indent="-177800">
              <a:lnSpc>
                <a:spcPct val="120000"/>
              </a:lnSpc>
              <a:spcBef>
                <a:spcPts val="0"/>
              </a:spcBef>
              <a:spcAft>
                <a:spcPts val="300"/>
              </a:spcAft>
              <a:buFont typeface="Wingdings" panose="05000000000000000000" pitchFamily="2" charset="2"/>
              <a:buChar char="§"/>
            </a:pPr>
            <a:r>
              <a:rPr lang="en-US" sz="1800" dirty="0" smtClean="0">
                <a:solidFill>
                  <a:schemeClr val="tx1">
                    <a:alpha val="95000"/>
                  </a:schemeClr>
                </a:solidFill>
                <a:latin typeface="Arial" panose="020B0604020202020204" pitchFamily="34" charset="0"/>
              </a:rPr>
              <a:t>Highly mobile population (~20%  reside in South Africa)</a:t>
            </a:r>
          </a:p>
          <a:p>
            <a:pPr marL="177800" indent="-177800">
              <a:lnSpc>
                <a:spcPct val="120000"/>
              </a:lnSpc>
              <a:spcBef>
                <a:spcPts val="0"/>
              </a:spcBef>
              <a:spcAft>
                <a:spcPts val="300"/>
              </a:spcAft>
              <a:buFont typeface="Wingdings" panose="05000000000000000000" pitchFamily="2" charset="2"/>
              <a:buChar char="§"/>
            </a:pPr>
            <a:r>
              <a:rPr lang="en-US" sz="1800" dirty="0" smtClean="0">
                <a:solidFill>
                  <a:schemeClr val="tx1">
                    <a:alpha val="95000"/>
                  </a:schemeClr>
                </a:solidFill>
                <a:latin typeface="Arial" panose="020B0604020202020204" pitchFamily="34" charset="0"/>
              </a:rPr>
              <a:t>Mountainous and difficult terrain</a:t>
            </a:r>
            <a:endParaRPr lang="en-US" sz="1600" dirty="0">
              <a:latin typeface="Arial" panose="020B0604020202020204" pitchFamily="34" charset="0"/>
            </a:endParaRPr>
          </a:p>
        </p:txBody>
      </p:sp>
    </p:spTree>
    <p:extLst>
      <p:ext uri="{BB962C8B-B14F-4D97-AF65-F5344CB8AC3E}">
        <p14:creationId xmlns:p14="http://schemas.microsoft.com/office/powerpoint/2010/main" val="18627495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rotWithShape="1">
          <a:blip r:embed="rId2">
            <a:extLst>
              <a:ext uri="{28A0092B-C50C-407E-A947-70E740481C1C}">
                <a14:useLocalDpi xmlns:a14="http://schemas.microsoft.com/office/drawing/2010/main" val="0"/>
              </a:ext>
            </a:extLst>
          </a:blip>
          <a:srcRect t="3449"/>
          <a:stretch/>
        </p:blipFill>
        <p:spPr>
          <a:xfrm>
            <a:off x="-23356" y="565351"/>
            <a:ext cx="12215356" cy="6210399"/>
          </a:xfrm>
          <a:prstGeom prst="rect">
            <a:avLst/>
          </a:prstGeom>
        </p:spPr>
      </p:pic>
      <p:grpSp>
        <p:nvGrpSpPr>
          <p:cNvPr id="21" name="Group 20"/>
          <p:cNvGrpSpPr/>
          <p:nvPr/>
        </p:nvGrpSpPr>
        <p:grpSpPr>
          <a:xfrm>
            <a:off x="8610509" y="4713330"/>
            <a:ext cx="2568908" cy="2117124"/>
            <a:chOff x="7138301" y="4321810"/>
            <a:chExt cx="2078649" cy="1940079"/>
          </a:xfrm>
        </p:grpSpPr>
        <p:grpSp>
          <p:nvGrpSpPr>
            <p:cNvPr id="22" name="Group 21"/>
            <p:cNvGrpSpPr/>
            <p:nvPr/>
          </p:nvGrpSpPr>
          <p:grpSpPr>
            <a:xfrm>
              <a:off x="7139452" y="4321810"/>
              <a:ext cx="2077498" cy="1716903"/>
              <a:chOff x="0" y="-44470"/>
              <a:chExt cx="1292509" cy="1124332"/>
            </a:xfrm>
          </p:grpSpPr>
          <p:pic>
            <p:nvPicPr>
              <p:cNvPr id="24" name="Picture 23" descr="Image result for black and white clipart of a kid"/>
              <p:cNvPicPr>
                <a:picLocks noChangeAspect="1"/>
              </p:cNvPicPr>
              <p:nvPr/>
            </p:nvPicPr>
            <p:blipFill rotWithShape="1">
              <a:blip r:embed="rId3">
                <a:extLst>
                  <a:ext uri="{28A0092B-C50C-407E-A947-70E740481C1C}">
                    <a14:useLocalDpi xmlns:a14="http://schemas.microsoft.com/office/drawing/2010/main" val="0"/>
                  </a:ext>
                </a:extLst>
              </a:blip>
              <a:srcRect l="33497" t="28595" r="54411" b="50653"/>
              <a:stretch/>
            </p:blipFill>
            <p:spPr bwMode="auto">
              <a:xfrm>
                <a:off x="526082" y="-44470"/>
                <a:ext cx="766427" cy="1124332"/>
              </a:xfrm>
              <a:prstGeom prst="rect">
                <a:avLst/>
              </a:prstGeom>
              <a:noFill/>
              <a:ln>
                <a:noFill/>
              </a:ln>
              <a:extLst>
                <a:ext uri="{53640926-AAD7-44D8-BBD7-CCE9431645EC}">
                  <a14:shadowObscured xmlns:a14="http://schemas.microsoft.com/office/drawing/2010/main"/>
                </a:ext>
              </a:extLst>
            </p:spPr>
          </p:pic>
          <p:pic>
            <p:nvPicPr>
              <p:cNvPr id="25" name="Picture 24" descr="Image result for black and white clipart of a kid"/>
              <p:cNvPicPr>
                <a:picLocks noChangeAspect="1"/>
              </p:cNvPicPr>
              <p:nvPr/>
            </p:nvPicPr>
            <p:blipFill rotWithShape="1">
              <a:blip r:embed="rId3">
                <a:extLst>
                  <a:ext uri="{28A0092B-C50C-407E-A947-70E740481C1C}">
                    <a14:useLocalDpi xmlns:a14="http://schemas.microsoft.com/office/drawing/2010/main" val="0"/>
                  </a:ext>
                </a:extLst>
              </a:blip>
              <a:srcRect l="5229" t="28595" r="84477" b="50653"/>
              <a:stretch/>
            </p:blipFill>
            <p:spPr bwMode="auto">
              <a:xfrm>
                <a:off x="0" y="-44470"/>
                <a:ext cx="600075" cy="1124331"/>
              </a:xfrm>
              <a:prstGeom prst="rect">
                <a:avLst/>
              </a:prstGeom>
              <a:noFill/>
              <a:ln>
                <a:noFill/>
              </a:ln>
              <a:effectLst>
                <a:reflection stA="0" endPos="65000" dist="50800" dir="5400000" sy="-100000" algn="bl" rotWithShape="0"/>
              </a:effectLst>
              <a:extLst>
                <a:ext uri="{53640926-AAD7-44D8-BBD7-CCE9431645EC}">
                  <a14:shadowObscured xmlns:a14="http://schemas.microsoft.com/office/drawing/2010/main"/>
                </a:ext>
              </a:extLst>
            </p:spPr>
          </p:pic>
        </p:grpSp>
        <p:sp>
          <p:nvSpPr>
            <p:cNvPr id="23" name="TextBox 22"/>
            <p:cNvSpPr txBox="1"/>
            <p:nvPr/>
          </p:nvSpPr>
          <p:spPr>
            <a:xfrm>
              <a:off x="7138301" y="5669607"/>
              <a:ext cx="2078648" cy="592282"/>
            </a:xfrm>
            <a:prstGeom prst="rect">
              <a:avLst/>
            </a:prstGeom>
            <a:solidFill>
              <a:schemeClr val="tx2">
                <a:lumMod val="40000"/>
                <a:lumOff val="60000"/>
              </a:schemeClr>
            </a:solidFill>
          </p:spPr>
          <p:txBody>
            <a:bodyPr wrap="square" rtlCol="0">
              <a:spAutoFit/>
            </a:bodyPr>
            <a:lstStyle/>
            <a:p>
              <a:pPr defTabSz="457200"/>
              <a:r>
                <a:rPr lang="en-US" dirty="0">
                  <a:solidFill>
                    <a:prstClr val="black"/>
                  </a:solidFill>
                  <a:latin typeface="Arial" panose="020B0604020202020204" pitchFamily="34" charset="0"/>
                  <a:cs typeface="Arial" panose="020B0604020202020204" pitchFamily="34" charset="0"/>
                </a:rPr>
                <a:t>CLHIV: 15,313; 1,400 new infections annually</a:t>
              </a:r>
              <a:endParaRPr lang="en-US" b="1" i="1" dirty="0">
                <a:solidFill>
                  <a:prstClr val="black"/>
                </a:solidFill>
                <a:latin typeface="Arial" panose="020B0604020202020204" pitchFamily="34" charset="0"/>
                <a:cs typeface="Arial" panose="020B0604020202020204" pitchFamily="34" charset="0"/>
              </a:endParaRPr>
            </a:p>
          </p:txBody>
        </p:sp>
      </p:grpSp>
      <p:sp>
        <p:nvSpPr>
          <p:cNvPr id="26" name="Isosceles Triangle 62"/>
          <p:cNvSpPr/>
          <p:nvPr/>
        </p:nvSpPr>
        <p:spPr>
          <a:xfrm rot="18154479">
            <a:off x="7578925" y="5356710"/>
            <a:ext cx="598879" cy="1573340"/>
          </a:xfrm>
          <a:custGeom>
            <a:avLst/>
            <a:gdLst>
              <a:gd name="connsiteX0" fmla="*/ 0 w 336428"/>
              <a:gd name="connsiteY0" fmla="*/ 1671424 h 1671424"/>
              <a:gd name="connsiteX1" fmla="*/ 168214 w 336428"/>
              <a:gd name="connsiteY1" fmla="*/ 0 h 1671424"/>
              <a:gd name="connsiteX2" fmla="*/ 336428 w 336428"/>
              <a:gd name="connsiteY2" fmla="*/ 1671424 h 1671424"/>
              <a:gd name="connsiteX3" fmla="*/ 0 w 336428"/>
              <a:gd name="connsiteY3" fmla="*/ 1671424 h 1671424"/>
              <a:gd name="connsiteX0" fmla="*/ 0 w 357312"/>
              <a:gd name="connsiteY0" fmla="*/ 1671424 h 1671424"/>
              <a:gd name="connsiteX1" fmla="*/ 168214 w 357312"/>
              <a:gd name="connsiteY1" fmla="*/ 0 h 1671424"/>
              <a:gd name="connsiteX2" fmla="*/ 357312 w 357312"/>
              <a:gd name="connsiteY2" fmla="*/ 1563393 h 1671424"/>
              <a:gd name="connsiteX3" fmla="*/ 0 w 357312"/>
              <a:gd name="connsiteY3" fmla="*/ 1671424 h 1671424"/>
              <a:gd name="connsiteX0" fmla="*/ 0 w 364243"/>
              <a:gd name="connsiteY0" fmla="*/ 1671424 h 1671424"/>
              <a:gd name="connsiteX1" fmla="*/ 168214 w 364243"/>
              <a:gd name="connsiteY1" fmla="*/ 0 h 1671424"/>
              <a:gd name="connsiteX2" fmla="*/ 364243 w 364243"/>
              <a:gd name="connsiteY2" fmla="*/ 1481784 h 1671424"/>
              <a:gd name="connsiteX3" fmla="*/ 0 w 364243"/>
              <a:gd name="connsiteY3" fmla="*/ 1671424 h 1671424"/>
              <a:gd name="connsiteX0" fmla="*/ 0 w 357313"/>
              <a:gd name="connsiteY0" fmla="*/ 1589815 h 1589815"/>
              <a:gd name="connsiteX1" fmla="*/ 161284 w 357313"/>
              <a:gd name="connsiteY1" fmla="*/ 0 h 1589815"/>
              <a:gd name="connsiteX2" fmla="*/ 357313 w 357313"/>
              <a:gd name="connsiteY2" fmla="*/ 1481784 h 1589815"/>
              <a:gd name="connsiteX3" fmla="*/ 0 w 357313"/>
              <a:gd name="connsiteY3" fmla="*/ 1589815 h 1589815"/>
            </a:gdLst>
            <a:ahLst/>
            <a:cxnLst>
              <a:cxn ang="0">
                <a:pos x="connsiteX0" y="connsiteY0"/>
              </a:cxn>
              <a:cxn ang="0">
                <a:pos x="connsiteX1" y="connsiteY1"/>
              </a:cxn>
              <a:cxn ang="0">
                <a:pos x="connsiteX2" y="connsiteY2"/>
              </a:cxn>
              <a:cxn ang="0">
                <a:pos x="connsiteX3" y="connsiteY3"/>
              </a:cxn>
            </a:cxnLst>
            <a:rect l="l" t="t" r="r" b="b"/>
            <a:pathLst>
              <a:path w="357313" h="1589815">
                <a:moveTo>
                  <a:pt x="0" y="1589815"/>
                </a:moveTo>
                <a:lnTo>
                  <a:pt x="161284" y="0"/>
                </a:lnTo>
                <a:lnTo>
                  <a:pt x="357313" y="1481784"/>
                </a:lnTo>
                <a:lnTo>
                  <a:pt x="0" y="1589815"/>
                </a:lnTo>
                <a:close/>
              </a:path>
            </a:pathLst>
          </a:custGeom>
          <a:solidFill>
            <a:schemeClr val="accent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27" name="Isosceles Triangle 2069"/>
          <p:cNvSpPr/>
          <p:nvPr/>
        </p:nvSpPr>
        <p:spPr>
          <a:xfrm rot="13034591">
            <a:off x="7518556" y="3487290"/>
            <a:ext cx="472927" cy="2205048"/>
          </a:xfrm>
          <a:custGeom>
            <a:avLst/>
            <a:gdLst>
              <a:gd name="connsiteX0" fmla="*/ 0 w 581835"/>
              <a:gd name="connsiteY0" fmla="*/ 2810319 h 2810319"/>
              <a:gd name="connsiteX1" fmla="*/ 298604 w 581835"/>
              <a:gd name="connsiteY1" fmla="*/ 0 h 2810319"/>
              <a:gd name="connsiteX2" fmla="*/ 581835 w 581835"/>
              <a:gd name="connsiteY2" fmla="*/ 2810319 h 2810319"/>
              <a:gd name="connsiteX3" fmla="*/ 0 w 581835"/>
              <a:gd name="connsiteY3" fmla="*/ 2810319 h 2810319"/>
              <a:gd name="connsiteX0" fmla="*/ 0 w 515045"/>
              <a:gd name="connsiteY0" fmla="*/ 2677353 h 2810319"/>
              <a:gd name="connsiteX1" fmla="*/ 231814 w 515045"/>
              <a:gd name="connsiteY1" fmla="*/ 0 h 2810319"/>
              <a:gd name="connsiteX2" fmla="*/ 515045 w 515045"/>
              <a:gd name="connsiteY2" fmla="*/ 2810319 h 2810319"/>
              <a:gd name="connsiteX3" fmla="*/ 0 w 515045"/>
              <a:gd name="connsiteY3" fmla="*/ 2677353 h 2810319"/>
              <a:gd name="connsiteX0" fmla="*/ 0 w 472927"/>
              <a:gd name="connsiteY0" fmla="*/ 2677353 h 2677353"/>
              <a:gd name="connsiteX1" fmla="*/ 231814 w 472927"/>
              <a:gd name="connsiteY1" fmla="*/ 0 h 2677353"/>
              <a:gd name="connsiteX2" fmla="*/ 472927 w 472927"/>
              <a:gd name="connsiteY2" fmla="*/ 2666132 h 2677353"/>
              <a:gd name="connsiteX3" fmla="*/ 0 w 472927"/>
              <a:gd name="connsiteY3" fmla="*/ 2677353 h 2677353"/>
            </a:gdLst>
            <a:ahLst/>
            <a:cxnLst>
              <a:cxn ang="0">
                <a:pos x="connsiteX0" y="connsiteY0"/>
              </a:cxn>
              <a:cxn ang="0">
                <a:pos x="connsiteX1" y="connsiteY1"/>
              </a:cxn>
              <a:cxn ang="0">
                <a:pos x="connsiteX2" y="connsiteY2"/>
              </a:cxn>
              <a:cxn ang="0">
                <a:pos x="connsiteX3" y="connsiteY3"/>
              </a:cxn>
            </a:cxnLst>
            <a:rect l="l" t="t" r="r" b="b"/>
            <a:pathLst>
              <a:path w="472927" h="2677353">
                <a:moveTo>
                  <a:pt x="0" y="2677353"/>
                </a:moveTo>
                <a:lnTo>
                  <a:pt x="231814" y="0"/>
                </a:lnTo>
                <a:lnTo>
                  <a:pt x="472927" y="2666132"/>
                </a:lnTo>
                <a:lnTo>
                  <a:pt x="0" y="2677353"/>
                </a:lnTo>
                <a:close/>
              </a:path>
            </a:pathLst>
          </a:custGeom>
          <a:solidFill>
            <a:schemeClr val="accent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grpSp>
        <p:nvGrpSpPr>
          <p:cNvPr id="28" name="Group 27"/>
          <p:cNvGrpSpPr/>
          <p:nvPr/>
        </p:nvGrpSpPr>
        <p:grpSpPr>
          <a:xfrm>
            <a:off x="8635588" y="1062051"/>
            <a:ext cx="2537679" cy="3581843"/>
            <a:chOff x="6849460" y="991726"/>
            <a:chExt cx="2537679" cy="4038574"/>
          </a:xfrm>
        </p:grpSpPr>
        <p:grpSp>
          <p:nvGrpSpPr>
            <p:cNvPr id="29" name="Group 28"/>
            <p:cNvGrpSpPr/>
            <p:nvPr/>
          </p:nvGrpSpPr>
          <p:grpSpPr>
            <a:xfrm>
              <a:off x="6854252" y="1897466"/>
              <a:ext cx="2532887" cy="3132834"/>
              <a:chOff x="6854252" y="1897466"/>
              <a:chExt cx="2532887" cy="3132834"/>
            </a:xfrm>
          </p:grpSpPr>
          <p:pic>
            <p:nvPicPr>
              <p:cNvPr id="31" name="Picture 30" descr="Image result for black and white clipart of a kid"/>
              <p:cNvPicPr/>
              <p:nvPr/>
            </p:nvPicPr>
            <p:blipFill rotWithShape="1">
              <a:blip r:embed="rId3">
                <a:extLst>
                  <a:ext uri="{28A0092B-C50C-407E-A947-70E740481C1C}">
                    <a14:useLocalDpi xmlns:a14="http://schemas.microsoft.com/office/drawing/2010/main" val="0"/>
                  </a:ext>
                </a:extLst>
              </a:blip>
              <a:srcRect t="3268" r="75327" b="75980"/>
              <a:stretch/>
            </p:blipFill>
            <p:spPr bwMode="auto">
              <a:xfrm>
                <a:off x="7178886" y="1897466"/>
                <a:ext cx="1834870" cy="1150534"/>
              </a:xfrm>
              <a:prstGeom prst="rect">
                <a:avLst/>
              </a:prstGeom>
              <a:noFill/>
              <a:ln>
                <a:noFill/>
              </a:ln>
              <a:extLst>
                <a:ext uri="{53640926-AAD7-44D8-BBD7-CCE9431645EC}">
                  <a14:shadowObscured xmlns:a14="http://schemas.microsoft.com/office/drawing/2010/main"/>
                </a:ext>
              </a:extLst>
            </p:spPr>
          </p:pic>
          <p:sp>
            <p:nvSpPr>
              <p:cNvPr id="32" name="TextBox 31"/>
              <p:cNvSpPr txBox="1"/>
              <p:nvPr/>
            </p:nvSpPr>
            <p:spPr>
              <a:xfrm>
                <a:off x="6854252" y="2854653"/>
                <a:ext cx="2532887" cy="2175647"/>
              </a:xfrm>
              <a:prstGeom prst="rect">
                <a:avLst/>
              </a:prstGeom>
              <a:solidFill>
                <a:schemeClr val="tx2">
                  <a:lumMod val="40000"/>
                  <a:lumOff val="60000"/>
                </a:schemeClr>
              </a:solidFill>
            </p:spPr>
            <p:txBody>
              <a:bodyPr wrap="square" rtlCol="0">
                <a:spAutoFit/>
              </a:bodyPr>
              <a:lstStyle/>
              <a:p>
                <a:pPr defTabSz="457200"/>
                <a:r>
                  <a:rPr lang="en-US" dirty="0">
                    <a:solidFill>
                      <a:schemeClr val="tx1">
                        <a:alpha val="95000"/>
                      </a:schemeClr>
                    </a:solidFill>
                    <a:latin typeface="Arial" panose="020B0604020202020204" pitchFamily="34" charset="0"/>
                    <a:cs typeface="Arial" panose="020B0604020202020204" pitchFamily="34" charset="0"/>
                  </a:rPr>
                  <a:t>1.1% Incidence rate (1.0% females, 1.2</a:t>
                </a:r>
                <a:r>
                  <a:rPr lang="en-US" dirty="0" smtClean="0">
                    <a:solidFill>
                      <a:schemeClr val="tx1">
                        <a:alpha val="95000"/>
                      </a:schemeClr>
                    </a:solidFill>
                    <a:latin typeface="Arial" panose="020B0604020202020204" pitchFamily="34" charset="0"/>
                    <a:cs typeface="Arial" panose="020B0604020202020204" pitchFamily="34" charset="0"/>
                  </a:rPr>
                  <a:t>%);</a:t>
                </a:r>
              </a:p>
              <a:p>
                <a:pPr defTabSz="457200"/>
                <a:r>
                  <a:rPr lang="en-US" dirty="0" smtClean="0">
                    <a:solidFill>
                      <a:schemeClr val="tx1">
                        <a:alpha val="95000"/>
                      </a:schemeClr>
                    </a:solidFill>
                    <a:latin typeface="Arial" panose="020B0604020202020204" pitchFamily="34" charset="0"/>
                    <a:cs typeface="Arial" panose="020B0604020202020204" pitchFamily="34" charset="0"/>
                  </a:rPr>
                  <a:t> </a:t>
                </a:r>
                <a:endParaRPr lang="en-US" dirty="0">
                  <a:solidFill>
                    <a:schemeClr val="tx1">
                      <a:alpha val="95000"/>
                    </a:schemeClr>
                  </a:solidFill>
                  <a:latin typeface="Arial" panose="020B0604020202020204" pitchFamily="34" charset="0"/>
                  <a:cs typeface="Arial" panose="020B0604020202020204" pitchFamily="34" charset="0"/>
                </a:endParaRPr>
              </a:p>
              <a:p>
                <a:pPr defTabSz="457200"/>
                <a:r>
                  <a:rPr lang="en-US" dirty="0" smtClean="0">
                    <a:solidFill>
                      <a:schemeClr val="tx1">
                        <a:alpha val="95000"/>
                      </a:schemeClr>
                    </a:solidFill>
                    <a:latin typeface="Arial" panose="020B0604020202020204" pitchFamily="34" charset="0"/>
                    <a:cs typeface="Arial" panose="020B0604020202020204" pitchFamily="34" charset="0"/>
                  </a:rPr>
                  <a:t>Approx. 10,000 </a:t>
                </a:r>
                <a:r>
                  <a:rPr lang="en-US" dirty="0">
                    <a:solidFill>
                      <a:schemeClr val="tx1">
                        <a:alpha val="95000"/>
                      </a:schemeClr>
                    </a:solidFill>
                    <a:latin typeface="Arial" panose="020B0604020202020204" pitchFamily="34" charset="0"/>
                    <a:cs typeface="Arial" panose="020B0604020202020204" pitchFamily="34" charset="0"/>
                  </a:rPr>
                  <a:t>new </a:t>
                </a:r>
                <a:r>
                  <a:rPr lang="en-US" dirty="0" smtClean="0">
                    <a:solidFill>
                      <a:schemeClr val="tx1">
                        <a:alpha val="95000"/>
                      </a:schemeClr>
                    </a:solidFill>
                    <a:latin typeface="Arial" panose="020B0604020202020204" pitchFamily="34" charset="0"/>
                    <a:cs typeface="Arial" panose="020B0604020202020204" pitchFamily="34" charset="0"/>
                  </a:rPr>
                  <a:t>infections </a:t>
                </a:r>
                <a:r>
                  <a:rPr lang="en-US" dirty="0">
                    <a:solidFill>
                      <a:schemeClr val="tx1">
                        <a:alpha val="95000"/>
                      </a:schemeClr>
                    </a:solidFill>
                    <a:latin typeface="Arial" panose="020B0604020202020204" pitchFamily="34" charset="0"/>
                    <a:cs typeface="Arial" panose="020B0604020202020204" pitchFamily="34" charset="0"/>
                  </a:rPr>
                  <a:t>annually </a:t>
                </a:r>
                <a:endParaRPr lang="en-US" dirty="0" smtClean="0">
                  <a:solidFill>
                    <a:schemeClr val="tx1">
                      <a:alpha val="95000"/>
                    </a:schemeClr>
                  </a:solidFill>
                  <a:latin typeface="Arial" panose="020B0604020202020204" pitchFamily="34" charset="0"/>
                  <a:cs typeface="Arial" panose="020B0604020202020204" pitchFamily="34" charset="0"/>
                </a:endParaRPr>
              </a:p>
              <a:p>
                <a:pPr defTabSz="457200"/>
                <a:endParaRPr lang="en-US" dirty="0">
                  <a:solidFill>
                    <a:prstClr val="white">
                      <a:alpha val="95000"/>
                    </a:prstClr>
                  </a:solidFill>
                </a:endParaRPr>
              </a:p>
              <a:p>
                <a:pPr defTabSz="457200"/>
                <a:endParaRPr lang="en-US" b="1" dirty="0">
                  <a:solidFill>
                    <a:prstClr val="white"/>
                  </a:solidFill>
                </a:endParaRPr>
              </a:p>
            </p:txBody>
          </p:sp>
        </p:grpSp>
        <p:sp>
          <p:nvSpPr>
            <p:cNvPr id="30" name="Rectangle 29"/>
            <p:cNvSpPr/>
            <p:nvPr/>
          </p:nvSpPr>
          <p:spPr>
            <a:xfrm>
              <a:off x="6849460" y="991726"/>
              <a:ext cx="2494786" cy="896437"/>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dirty="0">
                  <a:solidFill>
                    <a:schemeClr val="tx1"/>
                  </a:solidFill>
                  <a:latin typeface="Arial" panose="020B0604020202020204" pitchFamily="34" charset="0"/>
                  <a:cs typeface="Arial" panose="020B0604020202020204" pitchFamily="34" charset="0"/>
                </a:rPr>
                <a:t>Adults: 15+ years New infections </a:t>
              </a:r>
            </a:p>
          </p:txBody>
        </p:sp>
      </p:grpSp>
      <p:sp>
        <p:nvSpPr>
          <p:cNvPr id="33" name="Isosceles Triangle 64"/>
          <p:cNvSpPr/>
          <p:nvPr/>
        </p:nvSpPr>
        <p:spPr>
          <a:xfrm rot="5791614">
            <a:off x="5678231" y="4286576"/>
            <a:ext cx="454319" cy="2260683"/>
          </a:xfrm>
          <a:custGeom>
            <a:avLst/>
            <a:gdLst>
              <a:gd name="connsiteX0" fmla="*/ 0 w 489209"/>
              <a:gd name="connsiteY0" fmla="*/ 2079106 h 2079106"/>
              <a:gd name="connsiteX1" fmla="*/ 244605 w 489209"/>
              <a:gd name="connsiteY1" fmla="*/ 0 h 2079106"/>
              <a:gd name="connsiteX2" fmla="*/ 489209 w 489209"/>
              <a:gd name="connsiteY2" fmla="*/ 2079106 h 2079106"/>
              <a:gd name="connsiteX3" fmla="*/ 0 w 489209"/>
              <a:gd name="connsiteY3" fmla="*/ 2079106 h 2079106"/>
              <a:gd name="connsiteX0" fmla="*/ 0 w 518476"/>
              <a:gd name="connsiteY0" fmla="*/ 2157811 h 2157811"/>
              <a:gd name="connsiteX1" fmla="*/ 273872 w 518476"/>
              <a:gd name="connsiteY1" fmla="*/ 0 h 2157811"/>
              <a:gd name="connsiteX2" fmla="*/ 518476 w 518476"/>
              <a:gd name="connsiteY2" fmla="*/ 2079106 h 2157811"/>
              <a:gd name="connsiteX3" fmla="*/ 0 w 518476"/>
              <a:gd name="connsiteY3" fmla="*/ 2157811 h 2157811"/>
              <a:gd name="connsiteX0" fmla="*/ 0 w 486598"/>
              <a:gd name="connsiteY0" fmla="*/ 2157811 h 2157811"/>
              <a:gd name="connsiteX1" fmla="*/ 273872 w 486598"/>
              <a:gd name="connsiteY1" fmla="*/ 0 h 2157811"/>
              <a:gd name="connsiteX2" fmla="*/ 486598 w 486598"/>
              <a:gd name="connsiteY2" fmla="*/ 1923910 h 2157811"/>
              <a:gd name="connsiteX3" fmla="*/ 0 w 486598"/>
              <a:gd name="connsiteY3" fmla="*/ 2157811 h 2157811"/>
            </a:gdLst>
            <a:ahLst/>
            <a:cxnLst>
              <a:cxn ang="0">
                <a:pos x="connsiteX0" y="connsiteY0"/>
              </a:cxn>
              <a:cxn ang="0">
                <a:pos x="connsiteX1" y="connsiteY1"/>
              </a:cxn>
              <a:cxn ang="0">
                <a:pos x="connsiteX2" y="connsiteY2"/>
              </a:cxn>
              <a:cxn ang="0">
                <a:pos x="connsiteX3" y="connsiteY3"/>
              </a:cxn>
            </a:cxnLst>
            <a:rect l="l" t="t" r="r" b="b"/>
            <a:pathLst>
              <a:path w="486598" h="2157811">
                <a:moveTo>
                  <a:pt x="0" y="2157811"/>
                </a:moveTo>
                <a:lnTo>
                  <a:pt x="273872" y="0"/>
                </a:lnTo>
                <a:lnTo>
                  <a:pt x="486598" y="1923910"/>
                </a:lnTo>
                <a:lnTo>
                  <a:pt x="0" y="2157811"/>
                </a:lnTo>
                <a:close/>
              </a:path>
            </a:pathLst>
          </a:custGeom>
          <a:solidFill>
            <a:schemeClr val="bg1">
              <a:lumMod val="85000"/>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34" name="Content Placeholder 2"/>
          <p:cNvSpPr txBox="1">
            <a:spLocks/>
          </p:cNvSpPr>
          <p:nvPr/>
        </p:nvSpPr>
        <p:spPr>
          <a:xfrm>
            <a:off x="271191" y="1558805"/>
            <a:ext cx="4755899" cy="4817771"/>
          </a:xfrm>
          <a:prstGeom prst="rect">
            <a:avLst/>
          </a:prstGeom>
          <a:noFill/>
          <a:ln w="38100">
            <a:solidFill>
              <a:schemeClr val="accent2"/>
            </a:solid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31775" indent="-231775">
              <a:buFont typeface="Wingdings" panose="05000000000000000000" pitchFamily="2" charset="2"/>
              <a:buChar char="§"/>
            </a:pPr>
            <a:r>
              <a:rPr lang="en-US" sz="1800" dirty="0" smtClean="0">
                <a:solidFill>
                  <a:prstClr val="black">
                    <a:alpha val="95000"/>
                  </a:prstClr>
                </a:solidFill>
                <a:latin typeface="Arial" panose="020B0604020202020204" pitchFamily="34" charset="0"/>
                <a:cs typeface="Arial" panose="020B0604020202020204" pitchFamily="34" charset="0"/>
              </a:rPr>
              <a:t>HIV prevalence 25.6</a:t>
            </a:r>
            <a:r>
              <a:rPr lang="en-US" sz="1800" dirty="0">
                <a:solidFill>
                  <a:prstClr val="black">
                    <a:alpha val="95000"/>
                  </a:prstClr>
                </a:solidFill>
                <a:latin typeface="Arial" panose="020B0604020202020204" pitchFamily="34" charset="0"/>
                <a:cs typeface="Arial" panose="020B0604020202020204" pitchFamily="34" charset="0"/>
              </a:rPr>
              <a:t>%  </a:t>
            </a:r>
            <a:r>
              <a:rPr lang="en-US" sz="1800" dirty="0" smtClean="0">
                <a:solidFill>
                  <a:prstClr val="black">
                    <a:alpha val="95000"/>
                  </a:prstClr>
                </a:solidFill>
                <a:latin typeface="Arial" panose="020B0604020202020204" pitchFamily="34" charset="0"/>
                <a:cs typeface="Arial" panose="020B0604020202020204" pitchFamily="34" charset="0"/>
              </a:rPr>
              <a:t>(15-59 years): </a:t>
            </a:r>
            <a:endParaRPr lang="en-US" sz="1800" dirty="0">
              <a:solidFill>
                <a:prstClr val="black">
                  <a:alpha val="95000"/>
                </a:prstClr>
              </a:solidFill>
              <a:latin typeface="Arial" panose="020B0604020202020204" pitchFamily="34" charset="0"/>
              <a:cs typeface="Arial" panose="020B0604020202020204" pitchFamily="34" charset="0"/>
            </a:endParaRPr>
          </a:p>
          <a:p>
            <a:pPr lvl="1">
              <a:buFont typeface="Wingdings" panose="05000000000000000000" pitchFamily="2" charset="2"/>
              <a:buChar char="§"/>
            </a:pPr>
            <a:r>
              <a:rPr lang="en-US" sz="1800" i="1" dirty="0" smtClean="0">
                <a:solidFill>
                  <a:prstClr val="black">
                    <a:alpha val="95000"/>
                  </a:prstClr>
                </a:solidFill>
                <a:latin typeface="Arial" panose="020B0604020202020204" pitchFamily="34" charset="0"/>
                <a:cs typeface="Arial" panose="020B0604020202020204" pitchFamily="34" charset="0"/>
              </a:rPr>
              <a:t>30.4</a:t>
            </a:r>
            <a:r>
              <a:rPr lang="en-US" sz="1800" i="1" dirty="0">
                <a:solidFill>
                  <a:prstClr val="black">
                    <a:alpha val="95000"/>
                  </a:prstClr>
                </a:solidFill>
                <a:latin typeface="Arial" panose="020B0604020202020204" pitchFamily="34" charset="0"/>
                <a:cs typeface="Arial" panose="020B0604020202020204" pitchFamily="34" charset="0"/>
              </a:rPr>
              <a:t>% females; 20.8% </a:t>
            </a:r>
            <a:r>
              <a:rPr lang="en-US" sz="1800" i="1" dirty="0" smtClean="0">
                <a:solidFill>
                  <a:prstClr val="black">
                    <a:alpha val="95000"/>
                  </a:prstClr>
                </a:solidFill>
                <a:latin typeface="Arial" panose="020B0604020202020204" pitchFamily="34" charset="0"/>
                <a:cs typeface="Arial" panose="020B0604020202020204" pitchFamily="34" charset="0"/>
              </a:rPr>
              <a:t>males</a:t>
            </a:r>
          </a:p>
          <a:p>
            <a:pPr lvl="1">
              <a:buFont typeface="Wingdings" panose="05000000000000000000" pitchFamily="2" charset="2"/>
              <a:buChar char="§"/>
            </a:pPr>
            <a:r>
              <a:rPr lang="en-US" sz="1800" i="1" dirty="0" smtClean="0">
                <a:solidFill>
                  <a:prstClr val="black">
                    <a:alpha val="95000"/>
                  </a:prstClr>
                </a:solidFill>
                <a:latin typeface="Arial" panose="020B0604020202020204" pitchFamily="34" charset="0"/>
                <a:cs typeface="Arial" panose="020B0604020202020204" pitchFamily="34" charset="0"/>
              </a:rPr>
              <a:t> </a:t>
            </a:r>
            <a:r>
              <a:rPr lang="en-US" sz="1800" b="1" i="1" dirty="0" smtClean="0">
                <a:solidFill>
                  <a:prstClr val="black">
                    <a:alpha val="95000"/>
                  </a:prstClr>
                </a:solidFill>
                <a:latin typeface="Arial" panose="020B0604020202020204" pitchFamily="34" charset="0"/>
                <a:cs typeface="Arial" panose="020B0604020202020204" pitchFamily="34" charset="0"/>
              </a:rPr>
              <a:t>2.1</a:t>
            </a:r>
            <a:r>
              <a:rPr lang="en-US" sz="1800" b="1" i="1" dirty="0">
                <a:solidFill>
                  <a:prstClr val="black">
                    <a:alpha val="95000"/>
                  </a:prstClr>
                </a:solidFill>
                <a:latin typeface="Arial" panose="020B0604020202020204" pitchFamily="34" charset="0"/>
                <a:cs typeface="Arial" panose="020B0604020202020204" pitchFamily="34" charset="0"/>
              </a:rPr>
              <a:t>% </a:t>
            </a:r>
            <a:r>
              <a:rPr lang="en-US" sz="1800" i="1" dirty="0">
                <a:solidFill>
                  <a:prstClr val="black">
                    <a:alpha val="95000"/>
                  </a:prstClr>
                </a:solidFill>
                <a:latin typeface="Arial" panose="020B0604020202020204" pitchFamily="34" charset="0"/>
                <a:cs typeface="Arial" panose="020B0604020202020204" pitchFamily="34" charset="0"/>
              </a:rPr>
              <a:t>among children 0-14 </a:t>
            </a:r>
            <a:r>
              <a:rPr lang="en-US" sz="1800" i="1" dirty="0" err="1">
                <a:solidFill>
                  <a:prstClr val="black">
                    <a:alpha val="95000"/>
                  </a:prstClr>
                </a:solidFill>
                <a:latin typeface="Arial" panose="020B0604020202020204" pitchFamily="34" charset="0"/>
                <a:cs typeface="Arial" panose="020B0604020202020204" pitchFamily="34" charset="0"/>
              </a:rPr>
              <a:t>yrs</a:t>
            </a:r>
            <a:r>
              <a:rPr lang="en-US" sz="1800" i="1" dirty="0">
                <a:solidFill>
                  <a:prstClr val="black">
                    <a:alpha val="95000"/>
                  </a:prstClr>
                </a:solidFill>
                <a:latin typeface="Arial" panose="020B0604020202020204" pitchFamily="34" charset="0"/>
                <a:cs typeface="Arial" panose="020B0604020202020204" pitchFamily="34" charset="0"/>
              </a:rPr>
              <a:t> </a:t>
            </a:r>
            <a:endParaRPr lang="en-US" sz="1800" i="1" dirty="0" smtClean="0">
              <a:solidFill>
                <a:prstClr val="black">
                  <a:alpha val="95000"/>
                </a:prstClr>
              </a:solidFill>
              <a:latin typeface="Arial" panose="020B0604020202020204" pitchFamily="34" charset="0"/>
              <a:cs typeface="Arial" panose="020B0604020202020204" pitchFamily="34" charset="0"/>
            </a:endParaRPr>
          </a:p>
          <a:p>
            <a:pPr marL="457200" lvl="1" indent="0">
              <a:buNone/>
            </a:pPr>
            <a:r>
              <a:rPr lang="en-US" sz="1800" i="1" dirty="0">
                <a:solidFill>
                  <a:prstClr val="black">
                    <a:alpha val="95000"/>
                  </a:prstClr>
                </a:solidFill>
                <a:latin typeface="Arial" panose="020B0604020202020204" pitchFamily="34" charset="0"/>
                <a:cs typeface="Arial" panose="020B0604020202020204" pitchFamily="34" charset="0"/>
              </a:rPr>
              <a:t> </a:t>
            </a:r>
            <a:r>
              <a:rPr lang="en-US" sz="1800" i="1" dirty="0" smtClean="0">
                <a:solidFill>
                  <a:prstClr val="black">
                    <a:alpha val="95000"/>
                  </a:prstClr>
                </a:solidFill>
                <a:latin typeface="Arial" panose="020B0604020202020204" pitchFamily="34" charset="0"/>
                <a:cs typeface="Arial" panose="020B0604020202020204" pitchFamily="34" charset="0"/>
              </a:rPr>
              <a:t>        2.6</a:t>
            </a:r>
            <a:r>
              <a:rPr lang="en-US" sz="1800" i="1" dirty="0">
                <a:solidFill>
                  <a:prstClr val="black">
                    <a:alpha val="95000"/>
                  </a:prstClr>
                </a:solidFill>
                <a:latin typeface="Arial" panose="020B0604020202020204" pitchFamily="34" charset="0"/>
                <a:cs typeface="Arial" panose="020B0604020202020204" pitchFamily="34" charset="0"/>
              </a:rPr>
              <a:t>% females;1.5% </a:t>
            </a:r>
            <a:r>
              <a:rPr lang="en-US" sz="1800" i="1" dirty="0" smtClean="0">
                <a:solidFill>
                  <a:prstClr val="black">
                    <a:alpha val="95000"/>
                  </a:prstClr>
                </a:solidFill>
                <a:latin typeface="Arial" panose="020B0604020202020204" pitchFamily="34" charset="0"/>
                <a:cs typeface="Arial" panose="020B0604020202020204" pitchFamily="34" charset="0"/>
              </a:rPr>
              <a:t>males</a:t>
            </a:r>
          </a:p>
          <a:p>
            <a:pPr marL="457200" lvl="1" indent="0">
              <a:buNone/>
            </a:pPr>
            <a:endParaRPr lang="en-US" sz="1800" i="1" dirty="0">
              <a:solidFill>
                <a:prstClr val="black">
                  <a:alpha val="95000"/>
                </a:prstClr>
              </a:solidFill>
              <a:latin typeface="Arial" panose="020B0604020202020204" pitchFamily="34" charset="0"/>
              <a:cs typeface="Arial" panose="020B0604020202020204" pitchFamily="34" charset="0"/>
            </a:endParaRPr>
          </a:p>
          <a:p>
            <a:pPr>
              <a:buFont typeface="Wingdings" panose="05000000000000000000" pitchFamily="2" charset="2"/>
              <a:buChar char="§"/>
            </a:pPr>
            <a:r>
              <a:rPr lang="en-GB" sz="1800" dirty="0" smtClean="0">
                <a:solidFill>
                  <a:prstClr val="black"/>
                </a:solidFill>
                <a:latin typeface="Arial" panose="020B0604020202020204" pitchFamily="34" charset="0"/>
                <a:cs typeface="Arial" panose="020B0604020202020204" pitchFamily="34" charset="0"/>
              </a:rPr>
              <a:t>Adult </a:t>
            </a:r>
            <a:r>
              <a:rPr lang="en-GB" sz="1800" dirty="0">
                <a:solidFill>
                  <a:prstClr val="black"/>
                </a:solidFill>
                <a:latin typeface="Arial" panose="020B0604020202020204" pitchFamily="34" charset="0"/>
                <a:cs typeface="Arial" panose="020B0604020202020204" pitchFamily="34" charset="0"/>
              </a:rPr>
              <a:t>Peak prevalence</a:t>
            </a:r>
          </a:p>
          <a:p>
            <a:pPr lvl="1">
              <a:buFont typeface="Wingdings" panose="05000000000000000000" pitchFamily="2" charset="2"/>
              <a:buChar char="§"/>
            </a:pPr>
            <a:r>
              <a:rPr lang="en-GB" sz="1800" dirty="0">
                <a:solidFill>
                  <a:prstClr val="black"/>
                </a:solidFill>
                <a:latin typeface="Arial" panose="020B0604020202020204" pitchFamily="34" charset="0"/>
                <a:cs typeface="Arial" panose="020B0604020202020204" pitchFamily="34" charset="0"/>
              </a:rPr>
              <a:t>Females </a:t>
            </a:r>
            <a:r>
              <a:rPr lang="en-GB" sz="1800" b="1" dirty="0">
                <a:solidFill>
                  <a:prstClr val="black"/>
                </a:solidFill>
                <a:latin typeface="Arial" panose="020B0604020202020204" pitchFamily="34" charset="0"/>
                <a:cs typeface="Arial" panose="020B0604020202020204" pitchFamily="34" charset="0"/>
              </a:rPr>
              <a:t>49.9%  </a:t>
            </a:r>
            <a:r>
              <a:rPr lang="en-GB" sz="1800" dirty="0">
                <a:solidFill>
                  <a:prstClr val="black"/>
                </a:solidFill>
                <a:latin typeface="Arial" panose="020B0604020202020204" pitchFamily="34" charset="0"/>
                <a:cs typeface="Arial" panose="020B0604020202020204" pitchFamily="34" charset="0"/>
              </a:rPr>
              <a:t>(35-39 years)</a:t>
            </a:r>
          </a:p>
          <a:p>
            <a:pPr lvl="1">
              <a:buFont typeface="Wingdings" panose="05000000000000000000" pitchFamily="2" charset="2"/>
              <a:buChar char="§"/>
            </a:pPr>
            <a:r>
              <a:rPr lang="en-GB" sz="1800" dirty="0">
                <a:solidFill>
                  <a:prstClr val="black"/>
                </a:solidFill>
                <a:latin typeface="Arial" panose="020B0604020202020204" pitchFamily="34" charset="0"/>
                <a:cs typeface="Arial" panose="020B0604020202020204" pitchFamily="34" charset="0"/>
              </a:rPr>
              <a:t>Males </a:t>
            </a:r>
            <a:r>
              <a:rPr lang="en-GB" sz="1800" b="1" dirty="0">
                <a:solidFill>
                  <a:prstClr val="black"/>
                </a:solidFill>
                <a:latin typeface="Arial" panose="020B0604020202020204" pitchFamily="34" charset="0"/>
                <a:cs typeface="Arial" panose="020B0604020202020204" pitchFamily="34" charset="0"/>
              </a:rPr>
              <a:t>46.9%  </a:t>
            </a:r>
            <a:r>
              <a:rPr lang="en-GB" sz="1800" dirty="0">
                <a:solidFill>
                  <a:prstClr val="black"/>
                </a:solidFill>
                <a:latin typeface="Arial" panose="020B0604020202020204" pitchFamily="34" charset="0"/>
                <a:cs typeface="Arial" panose="020B0604020202020204" pitchFamily="34" charset="0"/>
              </a:rPr>
              <a:t>(40-44years</a:t>
            </a:r>
            <a:r>
              <a:rPr lang="en-GB" sz="1800" dirty="0" smtClean="0">
                <a:solidFill>
                  <a:prstClr val="black"/>
                </a:solidFill>
                <a:latin typeface="Arial" panose="020B0604020202020204" pitchFamily="34" charset="0"/>
                <a:cs typeface="Arial" panose="020B0604020202020204" pitchFamily="34" charset="0"/>
              </a:rPr>
              <a:t>)</a:t>
            </a:r>
          </a:p>
          <a:p>
            <a:pPr lvl="1">
              <a:buFont typeface="Wingdings" panose="05000000000000000000" pitchFamily="2" charset="2"/>
              <a:buChar char="§"/>
            </a:pPr>
            <a:endParaRPr lang="en-GB" sz="1800" dirty="0">
              <a:solidFill>
                <a:prstClr val="black"/>
              </a:solidFill>
              <a:latin typeface="Arial" panose="020B0604020202020204" pitchFamily="34" charset="0"/>
              <a:cs typeface="Arial" panose="020B0604020202020204" pitchFamily="34" charset="0"/>
            </a:endParaRPr>
          </a:p>
          <a:p>
            <a:pPr>
              <a:buFont typeface="Wingdings" panose="05000000000000000000" pitchFamily="2" charset="2"/>
              <a:buChar char="§"/>
            </a:pPr>
            <a:r>
              <a:rPr lang="en-GB" sz="1800" dirty="0">
                <a:solidFill>
                  <a:prstClr val="black"/>
                </a:solidFill>
                <a:latin typeface="Arial" panose="020B0604020202020204" pitchFamily="34" charset="0"/>
                <a:cs typeface="Arial" panose="020B0604020202020204" pitchFamily="34" charset="0"/>
              </a:rPr>
              <a:t>Estimated PLHIV </a:t>
            </a:r>
            <a:r>
              <a:rPr lang="en-GB" sz="1800" dirty="0" smtClean="0">
                <a:solidFill>
                  <a:prstClr val="black"/>
                </a:solidFill>
                <a:latin typeface="Arial" panose="020B0604020202020204" pitchFamily="34" charset="0"/>
                <a:cs typeface="Arial" panose="020B0604020202020204" pitchFamily="34" charset="0"/>
              </a:rPr>
              <a:t>330,000</a:t>
            </a:r>
          </a:p>
          <a:p>
            <a:pPr>
              <a:buFont typeface="Wingdings" panose="05000000000000000000" pitchFamily="2" charset="2"/>
              <a:buChar char="§"/>
            </a:pPr>
            <a:r>
              <a:rPr lang="en-GB" sz="1800" dirty="0" smtClean="0">
                <a:solidFill>
                  <a:prstClr val="black"/>
                </a:solidFill>
                <a:latin typeface="Arial" panose="020B0604020202020204" pitchFamily="34" charset="0"/>
                <a:cs typeface="Arial" panose="020B0604020202020204" pitchFamily="34" charset="0"/>
              </a:rPr>
              <a:t>74% ART coverage</a:t>
            </a:r>
          </a:p>
          <a:p>
            <a:pPr marL="0" indent="0">
              <a:buNone/>
            </a:pPr>
            <a:endParaRPr lang="en-US" sz="700" dirty="0">
              <a:solidFill>
                <a:prstClr val="black">
                  <a:alpha val="95000"/>
                </a:prstClr>
              </a:solidFill>
              <a:latin typeface="Arial" panose="020B0604020202020204" pitchFamily="34" charset="0"/>
              <a:cs typeface="Arial" panose="020B0604020202020204" pitchFamily="34" charset="0"/>
            </a:endParaRPr>
          </a:p>
          <a:p>
            <a:pPr marL="231775" indent="-231775">
              <a:buFont typeface="Wingdings" panose="05000000000000000000" pitchFamily="2" charset="2"/>
              <a:buChar char="§"/>
            </a:pPr>
            <a:r>
              <a:rPr lang="en-US" sz="1800" dirty="0">
                <a:solidFill>
                  <a:prstClr val="black">
                    <a:alpha val="95000"/>
                  </a:prstClr>
                </a:solidFill>
                <a:latin typeface="Arial" panose="020B0604020202020204" pitchFamily="34" charset="0"/>
                <a:cs typeface="Arial" panose="020B0604020202020204" pitchFamily="34" charset="0"/>
              </a:rPr>
              <a:t>73% PMTCT Coverage; </a:t>
            </a:r>
            <a:endParaRPr lang="en-US" sz="1800" dirty="0" smtClean="0">
              <a:solidFill>
                <a:prstClr val="black">
                  <a:alpha val="95000"/>
                </a:prstClr>
              </a:solidFill>
              <a:latin typeface="Arial" panose="020B0604020202020204" pitchFamily="34" charset="0"/>
              <a:cs typeface="Arial" panose="020B0604020202020204" pitchFamily="34" charset="0"/>
            </a:endParaRPr>
          </a:p>
          <a:p>
            <a:pPr marL="0" indent="0">
              <a:buNone/>
            </a:pPr>
            <a:endParaRPr lang="en-US" sz="1800" dirty="0">
              <a:solidFill>
                <a:prstClr val="black">
                  <a:alpha val="95000"/>
                </a:prstClr>
              </a:solidFill>
              <a:latin typeface="Arial" panose="020B0604020202020204" pitchFamily="34" charset="0"/>
              <a:cs typeface="Arial" panose="020B0604020202020204" pitchFamily="34" charset="0"/>
            </a:endParaRPr>
          </a:p>
          <a:p>
            <a:pPr marL="231775" indent="-231775">
              <a:buFont typeface="Wingdings" panose="05000000000000000000" pitchFamily="2" charset="2"/>
              <a:buChar char="§"/>
            </a:pPr>
            <a:r>
              <a:rPr lang="en-US" sz="1800" dirty="0" smtClean="0">
                <a:solidFill>
                  <a:prstClr val="black">
                    <a:alpha val="95000"/>
                  </a:prstClr>
                </a:solidFill>
                <a:latin typeface="Arial" panose="020B0604020202020204" pitchFamily="34" charset="0"/>
                <a:cs typeface="Arial" panose="020B0604020202020204" pitchFamily="34" charset="0"/>
              </a:rPr>
              <a:t>72</a:t>
            </a:r>
            <a:r>
              <a:rPr lang="en-US" sz="1800" dirty="0">
                <a:solidFill>
                  <a:prstClr val="black">
                    <a:alpha val="95000"/>
                  </a:prstClr>
                </a:solidFill>
                <a:latin typeface="Arial" panose="020B0604020202020204" pitchFamily="34" charset="0"/>
                <a:cs typeface="Arial" panose="020B0604020202020204" pitchFamily="34" charset="0"/>
              </a:rPr>
              <a:t>% TB/HIV </a:t>
            </a:r>
            <a:r>
              <a:rPr lang="en-US" sz="1800" dirty="0" smtClean="0">
                <a:solidFill>
                  <a:prstClr val="black">
                    <a:alpha val="95000"/>
                  </a:prstClr>
                </a:solidFill>
                <a:latin typeface="Arial" panose="020B0604020202020204" pitchFamily="34" charset="0"/>
                <a:cs typeface="Arial" panose="020B0604020202020204" pitchFamily="34" charset="0"/>
              </a:rPr>
              <a:t>co-infection</a:t>
            </a:r>
          </a:p>
          <a:p>
            <a:pPr marL="0" indent="0">
              <a:buNone/>
            </a:pPr>
            <a:endParaRPr lang="en-US" sz="1400" dirty="0">
              <a:solidFill>
                <a:prstClr val="black">
                  <a:alpha val="95000"/>
                </a:prstClr>
              </a:solidFill>
              <a:latin typeface="Arial" panose="020B0604020202020204" pitchFamily="34" charset="0"/>
              <a:cs typeface="Arial" panose="020B0604020202020204" pitchFamily="34" charset="0"/>
            </a:endParaRPr>
          </a:p>
          <a:p>
            <a:pPr marL="231775" indent="-231775">
              <a:buFont typeface="Wingdings" panose="05000000000000000000" pitchFamily="2" charset="2"/>
              <a:buChar char="§"/>
            </a:pPr>
            <a:endParaRPr lang="en-US" sz="1600" dirty="0">
              <a:solidFill>
                <a:prstClr val="black">
                  <a:alpha val="95000"/>
                </a:prstClr>
              </a:solidFill>
            </a:endParaRPr>
          </a:p>
          <a:p>
            <a:pPr marL="231775" indent="-231775">
              <a:buFont typeface="Wingdings" panose="05000000000000000000" pitchFamily="2" charset="2"/>
              <a:buChar char="§"/>
            </a:pPr>
            <a:endParaRPr lang="en-US" sz="1600" dirty="0">
              <a:solidFill>
                <a:prstClr val="black"/>
              </a:solidFill>
            </a:endParaRPr>
          </a:p>
        </p:txBody>
      </p:sp>
      <p:sp>
        <p:nvSpPr>
          <p:cNvPr id="4" name="Title 3"/>
          <p:cNvSpPr>
            <a:spLocks noGrp="1"/>
          </p:cNvSpPr>
          <p:nvPr>
            <p:ph type="title"/>
          </p:nvPr>
        </p:nvSpPr>
        <p:spPr>
          <a:xfrm>
            <a:off x="-23355" y="-65619"/>
            <a:ext cx="10691040" cy="1143000"/>
          </a:xfrm>
        </p:spPr>
        <p:txBody>
          <a:bodyPr>
            <a:normAutofit/>
          </a:bodyPr>
          <a:lstStyle/>
          <a:p>
            <a:r>
              <a:rPr lang="en-US" sz="4800" dirty="0">
                <a:solidFill>
                  <a:prstClr val="black">
                    <a:alpha val="95000"/>
                  </a:prstClr>
                </a:solidFill>
                <a:effectLst>
                  <a:outerShdw blurRad="38100" dist="38100" dir="2700000" algn="tl">
                    <a:srgbClr val="000000">
                      <a:alpha val="43137"/>
                    </a:srgbClr>
                  </a:outerShdw>
                </a:effectLst>
                <a:latin typeface="Arial" panose="020B0604020202020204" pitchFamily="34" charset="0"/>
              </a:rPr>
              <a:t>HIV in Lesotho</a:t>
            </a:r>
          </a:p>
        </p:txBody>
      </p:sp>
      <p:sp>
        <p:nvSpPr>
          <p:cNvPr id="35" name="Freeform 17"/>
          <p:cNvSpPr>
            <a:spLocks/>
          </p:cNvSpPr>
          <p:nvPr/>
        </p:nvSpPr>
        <p:spPr bwMode="auto">
          <a:xfrm>
            <a:off x="750480" y="965203"/>
            <a:ext cx="10936695" cy="45719"/>
          </a:xfrm>
          <a:custGeom>
            <a:avLst/>
            <a:gdLst>
              <a:gd name="T0" fmla="*/ 0 w 5597"/>
              <a:gd name="T1" fmla="*/ 0 h 2"/>
              <a:gd name="T2" fmla="*/ 2147483647 w 5597"/>
              <a:gd name="T3" fmla="*/ 2147483647 h 2"/>
              <a:gd name="T4" fmla="*/ 0 60000 65536"/>
              <a:gd name="T5" fmla="*/ 0 60000 65536"/>
              <a:gd name="T6" fmla="*/ 0 w 5597"/>
              <a:gd name="T7" fmla="*/ 0 h 2"/>
              <a:gd name="T8" fmla="*/ 5597 w 5597"/>
              <a:gd name="T9" fmla="*/ 2 h 2"/>
            </a:gdLst>
            <a:ahLst/>
            <a:cxnLst>
              <a:cxn ang="T4">
                <a:pos x="T0" y="T1"/>
              </a:cxn>
              <a:cxn ang="T5">
                <a:pos x="T2" y="T3"/>
              </a:cxn>
            </a:cxnLst>
            <a:rect l="T6" t="T7" r="T8" b="T9"/>
            <a:pathLst>
              <a:path w="5597" h="2">
                <a:moveTo>
                  <a:pt x="0" y="0"/>
                </a:moveTo>
                <a:lnTo>
                  <a:pt x="5597" y="2"/>
                </a:lnTo>
              </a:path>
            </a:pathLst>
          </a:custGeom>
          <a:noFill/>
          <a:ln w="571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Tree>
    <p:extLst>
      <p:ext uri="{BB962C8B-B14F-4D97-AF65-F5344CB8AC3E}">
        <p14:creationId xmlns:p14="http://schemas.microsoft.com/office/powerpoint/2010/main" val="1991438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anim calcmode="lin" valueType="num">
                                      <p:cBhvr additive="base">
                                        <p:cTn id="7" dur="500" fill="hold"/>
                                        <p:tgtEl>
                                          <p:spTgt spid="3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4">
                                            <p:txEl>
                                              <p:pRg st="1" end="1"/>
                                            </p:txEl>
                                          </p:spTgt>
                                        </p:tgtEl>
                                        <p:attrNameLst>
                                          <p:attrName>style.visibility</p:attrName>
                                        </p:attrNameLst>
                                      </p:cBhvr>
                                      <p:to>
                                        <p:strVal val="visible"/>
                                      </p:to>
                                    </p:set>
                                    <p:anim calcmode="lin" valueType="num">
                                      <p:cBhvr additive="base">
                                        <p:cTn id="11" dur="500" fill="hold"/>
                                        <p:tgtEl>
                                          <p:spTgt spid="3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4">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4">
                                            <p:txEl>
                                              <p:pRg st="2" end="2"/>
                                            </p:txEl>
                                          </p:spTgt>
                                        </p:tgtEl>
                                        <p:attrNameLst>
                                          <p:attrName>style.visibility</p:attrName>
                                        </p:attrNameLst>
                                      </p:cBhvr>
                                      <p:to>
                                        <p:strVal val="visible"/>
                                      </p:to>
                                    </p:set>
                                    <p:anim calcmode="lin" valueType="num">
                                      <p:cBhvr additive="base">
                                        <p:cTn id="15" dur="500" fill="hold"/>
                                        <p:tgtEl>
                                          <p:spTgt spid="34">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4">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4">
                                            <p:txEl>
                                              <p:pRg st="3" end="3"/>
                                            </p:txEl>
                                          </p:spTgt>
                                        </p:tgtEl>
                                        <p:attrNameLst>
                                          <p:attrName>style.visibility</p:attrName>
                                        </p:attrNameLst>
                                      </p:cBhvr>
                                      <p:to>
                                        <p:strVal val="visible"/>
                                      </p:to>
                                    </p:set>
                                    <p:anim calcmode="lin" valueType="num">
                                      <p:cBhvr additive="base">
                                        <p:cTn id="19" dur="500" fill="hold"/>
                                        <p:tgtEl>
                                          <p:spTgt spid="3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4">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4">
                                            <p:txEl>
                                              <p:pRg st="5" end="5"/>
                                            </p:txEl>
                                          </p:spTgt>
                                        </p:tgtEl>
                                        <p:attrNameLst>
                                          <p:attrName>style.visibility</p:attrName>
                                        </p:attrNameLst>
                                      </p:cBhvr>
                                      <p:to>
                                        <p:strVal val="visible"/>
                                      </p:to>
                                    </p:set>
                                    <p:anim calcmode="lin" valueType="num">
                                      <p:cBhvr additive="base">
                                        <p:cTn id="23" dur="500" fill="hold"/>
                                        <p:tgtEl>
                                          <p:spTgt spid="34">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4">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4">
                                            <p:txEl>
                                              <p:pRg st="6" end="6"/>
                                            </p:txEl>
                                          </p:spTgt>
                                        </p:tgtEl>
                                        <p:attrNameLst>
                                          <p:attrName>style.visibility</p:attrName>
                                        </p:attrNameLst>
                                      </p:cBhvr>
                                      <p:to>
                                        <p:strVal val="visible"/>
                                      </p:to>
                                    </p:set>
                                    <p:anim calcmode="lin" valueType="num">
                                      <p:cBhvr additive="base">
                                        <p:cTn id="27" dur="500" fill="hold"/>
                                        <p:tgtEl>
                                          <p:spTgt spid="34">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4">
                                            <p:txEl>
                                              <p:pRg st="6" end="6"/>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4">
                                            <p:txEl>
                                              <p:pRg st="7" end="7"/>
                                            </p:txEl>
                                          </p:spTgt>
                                        </p:tgtEl>
                                        <p:attrNameLst>
                                          <p:attrName>style.visibility</p:attrName>
                                        </p:attrNameLst>
                                      </p:cBhvr>
                                      <p:to>
                                        <p:strVal val="visible"/>
                                      </p:to>
                                    </p:set>
                                    <p:anim calcmode="lin" valueType="num">
                                      <p:cBhvr additive="base">
                                        <p:cTn id="31" dur="500" fill="hold"/>
                                        <p:tgtEl>
                                          <p:spTgt spid="34">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4">
                                            <p:txEl>
                                              <p:pRg st="9" end="9"/>
                                            </p:txEl>
                                          </p:spTgt>
                                        </p:tgtEl>
                                        <p:attrNameLst>
                                          <p:attrName>style.visibility</p:attrName>
                                        </p:attrNameLst>
                                      </p:cBhvr>
                                      <p:to>
                                        <p:strVal val="visible"/>
                                      </p:to>
                                    </p:set>
                                    <p:anim calcmode="lin" valueType="num">
                                      <p:cBhvr additive="base">
                                        <p:cTn id="37" dur="500" fill="hold"/>
                                        <p:tgtEl>
                                          <p:spTgt spid="34">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4">
                                            <p:txEl>
                                              <p:pRg st="9" end="9"/>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4">
                                            <p:txEl>
                                              <p:pRg st="10" end="10"/>
                                            </p:txEl>
                                          </p:spTgt>
                                        </p:tgtEl>
                                        <p:attrNameLst>
                                          <p:attrName>style.visibility</p:attrName>
                                        </p:attrNameLst>
                                      </p:cBhvr>
                                      <p:to>
                                        <p:strVal val="visible"/>
                                      </p:to>
                                    </p:set>
                                    <p:anim calcmode="lin" valueType="num">
                                      <p:cBhvr additive="base">
                                        <p:cTn id="41" dur="500" fill="hold"/>
                                        <p:tgtEl>
                                          <p:spTgt spid="34">
                                            <p:txEl>
                                              <p:pRg st="10" end="1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4">
                                            <p:txEl>
                                              <p:pRg st="10" end="10"/>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34">
                                            <p:txEl>
                                              <p:pRg st="12" end="12"/>
                                            </p:txEl>
                                          </p:spTgt>
                                        </p:tgtEl>
                                        <p:attrNameLst>
                                          <p:attrName>style.visibility</p:attrName>
                                        </p:attrNameLst>
                                      </p:cBhvr>
                                      <p:to>
                                        <p:strVal val="visible"/>
                                      </p:to>
                                    </p:set>
                                    <p:anim calcmode="lin" valueType="num">
                                      <p:cBhvr additive="base">
                                        <p:cTn id="45" dur="500" fill="hold"/>
                                        <p:tgtEl>
                                          <p:spTgt spid="34">
                                            <p:txEl>
                                              <p:pRg st="12" end="12"/>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4">
                                            <p:txEl>
                                              <p:pRg st="12" end="12"/>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34">
                                            <p:txEl>
                                              <p:pRg st="14" end="14"/>
                                            </p:txEl>
                                          </p:spTgt>
                                        </p:tgtEl>
                                        <p:attrNameLst>
                                          <p:attrName>style.visibility</p:attrName>
                                        </p:attrNameLst>
                                      </p:cBhvr>
                                      <p:to>
                                        <p:strVal val="visible"/>
                                      </p:to>
                                    </p:set>
                                    <p:anim calcmode="lin" valueType="num">
                                      <p:cBhvr additive="base">
                                        <p:cTn id="49" dur="500" fill="hold"/>
                                        <p:tgtEl>
                                          <p:spTgt spid="34">
                                            <p:txEl>
                                              <p:pRg st="14" end="14"/>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4">
                                            <p:txEl>
                                              <p:pRg st="14" end="14"/>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additive="base">
                                        <p:cTn id="55" dur="500" fill="hold"/>
                                        <p:tgtEl>
                                          <p:spTgt spid="28"/>
                                        </p:tgtEl>
                                        <p:attrNameLst>
                                          <p:attrName>ppt_x</p:attrName>
                                        </p:attrNameLst>
                                      </p:cBhvr>
                                      <p:tavLst>
                                        <p:tav tm="0">
                                          <p:val>
                                            <p:strVal val="#ppt_x"/>
                                          </p:val>
                                        </p:tav>
                                        <p:tav tm="100000">
                                          <p:val>
                                            <p:strVal val="#ppt_x"/>
                                          </p:val>
                                        </p:tav>
                                      </p:tavLst>
                                    </p:anim>
                                    <p:anim calcmode="lin" valueType="num">
                                      <p:cBhvr additive="base">
                                        <p:cTn id="56"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additive="base">
                                        <p:cTn id="61" dur="500" fill="hold"/>
                                        <p:tgtEl>
                                          <p:spTgt spid="21"/>
                                        </p:tgtEl>
                                        <p:attrNameLst>
                                          <p:attrName>ppt_x</p:attrName>
                                        </p:attrNameLst>
                                      </p:cBhvr>
                                      <p:tavLst>
                                        <p:tav tm="0">
                                          <p:val>
                                            <p:strVal val="#ppt_x"/>
                                          </p:val>
                                        </p:tav>
                                        <p:tav tm="100000">
                                          <p:val>
                                            <p:strVal val="#ppt_x"/>
                                          </p:val>
                                        </p:tav>
                                      </p:tavLst>
                                    </p:anim>
                                    <p:anim calcmode="lin" valueType="num">
                                      <p:cBhvr additive="base">
                                        <p:cTn id="6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3356" y="-65619"/>
            <a:ext cx="12291555" cy="1143000"/>
          </a:xfrm>
        </p:spPr>
        <p:txBody>
          <a:bodyPr>
            <a:normAutofit/>
          </a:bodyPr>
          <a:lstStyle/>
          <a:p>
            <a:r>
              <a:rPr lang="en-US" sz="4800" dirty="0">
                <a:solidFill>
                  <a:prstClr val="black">
                    <a:alpha val="95000"/>
                  </a:prstClr>
                </a:solidFill>
                <a:effectLst>
                  <a:outerShdw blurRad="38100" dist="38100" dir="2700000" algn="tl">
                    <a:srgbClr val="000000">
                      <a:alpha val="43137"/>
                    </a:srgbClr>
                  </a:outerShdw>
                </a:effectLst>
                <a:latin typeface="Arial" panose="020B0604020202020204" pitchFamily="34" charset="0"/>
              </a:rPr>
              <a:t>HIV in Lesotho</a:t>
            </a:r>
          </a:p>
        </p:txBody>
      </p:sp>
      <p:sp>
        <p:nvSpPr>
          <p:cNvPr id="5" name="Content Placeholder 3"/>
          <p:cNvSpPr txBox="1">
            <a:spLocks/>
          </p:cNvSpPr>
          <p:nvPr/>
        </p:nvSpPr>
        <p:spPr>
          <a:xfrm>
            <a:off x="6705600" y="1600202"/>
            <a:ext cx="4994564" cy="4525963"/>
          </a:xfrm>
          <a:prstGeom prst="rect">
            <a:avLst/>
          </a:prstGeom>
        </p:spPr>
        <p:txBody>
          <a:bodyPr/>
          <a:lstStyle>
            <a:lvl1pPr marL="342900" indent="-342900" algn="l" defTabSz="457200" rtl="0" eaLnBrk="1" latinLnBrk="0" hangingPunct="1">
              <a:spcBef>
                <a:spcPct val="20000"/>
              </a:spcBef>
              <a:buFont typeface="Arial"/>
              <a:buChar char="•"/>
              <a:defRPr sz="3200" kern="1200">
                <a:solidFill>
                  <a:srgbClr val="383333"/>
                </a:solidFill>
                <a:latin typeface="Franklin Gothic Book" panose="020B0503020102020204" pitchFamily="34" charset="0"/>
                <a:ea typeface="+mn-ea"/>
                <a:cs typeface="Arial" pitchFamily="34" charset="0"/>
              </a:defRPr>
            </a:lvl1pPr>
            <a:lvl2pPr marL="742950" indent="-285750" algn="l" defTabSz="457200" rtl="0" eaLnBrk="1" latinLnBrk="0" hangingPunct="1">
              <a:spcBef>
                <a:spcPct val="20000"/>
              </a:spcBef>
              <a:buFont typeface="Arial"/>
              <a:buChar char="–"/>
              <a:defRPr sz="2800" kern="1200">
                <a:solidFill>
                  <a:srgbClr val="383333"/>
                </a:solidFill>
                <a:latin typeface="Franklin Gothic Book" panose="020B0503020102020204" pitchFamily="34" charset="0"/>
                <a:ea typeface="+mn-ea"/>
                <a:cs typeface="Arial" pitchFamily="34" charset="0"/>
              </a:defRPr>
            </a:lvl2pPr>
            <a:lvl3pPr marL="1143000" indent="-228600" algn="l" defTabSz="457200" rtl="0" eaLnBrk="1" latinLnBrk="0" hangingPunct="1">
              <a:spcBef>
                <a:spcPct val="20000"/>
              </a:spcBef>
              <a:buFont typeface="Arial"/>
              <a:buChar char="•"/>
              <a:defRPr sz="2400" kern="1200">
                <a:solidFill>
                  <a:srgbClr val="383333"/>
                </a:solidFill>
                <a:latin typeface="Franklin Gothic Book" panose="020B0503020102020204" pitchFamily="34" charset="0"/>
                <a:ea typeface="+mn-ea"/>
                <a:cs typeface="Arial" pitchFamily="34" charset="0"/>
              </a:defRPr>
            </a:lvl3pPr>
            <a:lvl4pPr marL="1600200" indent="-228600" algn="l" defTabSz="457200" rtl="0" eaLnBrk="1" latinLnBrk="0" hangingPunct="1">
              <a:spcBef>
                <a:spcPct val="20000"/>
              </a:spcBef>
              <a:buFont typeface="Arial"/>
              <a:buChar char="–"/>
              <a:defRPr sz="2000" kern="1200">
                <a:solidFill>
                  <a:srgbClr val="383333"/>
                </a:solidFill>
                <a:latin typeface="Franklin Gothic Book" panose="020B0503020102020204" pitchFamily="34" charset="0"/>
                <a:ea typeface="+mn-ea"/>
                <a:cs typeface="Arial" pitchFamily="34" charset="0"/>
              </a:defRPr>
            </a:lvl4pPr>
            <a:lvl5pPr marL="2057400" indent="-228600" algn="l" defTabSz="457200" rtl="0" eaLnBrk="1" latinLnBrk="0" hangingPunct="1">
              <a:spcBef>
                <a:spcPct val="20000"/>
              </a:spcBef>
              <a:buFont typeface="Arial"/>
              <a:buChar char="»"/>
              <a:defRPr sz="2000" kern="1200">
                <a:solidFill>
                  <a:srgbClr val="383333"/>
                </a:solidFill>
                <a:latin typeface="Franklin Gothic Book" panose="020B0503020102020204"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50000"/>
              </a:lnSpc>
              <a:buFont typeface="Arial"/>
              <a:buNone/>
            </a:pPr>
            <a:r>
              <a:rPr lang="en-US" sz="2000" b="1" dirty="0" smtClean="0">
                <a:solidFill>
                  <a:schemeClr val="tx1"/>
                </a:solidFill>
                <a:effectLst>
                  <a:outerShdw blurRad="38100" dist="38100" dir="2700000" algn="tl">
                    <a:srgbClr val="000000">
                      <a:alpha val="43137"/>
                    </a:srgbClr>
                  </a:outerShdw>
                </a:effectLst>
                <a:latin typeface="Arial" panose="020B0604020202020204" pitchFamily="34" charset="0"/>
              </a:rPr>
              <a:t>HIV Prevalence  KP; </a:t>
            </a:r>
          </a:p>
          <a:p>
            <a:pPr>
              <a:lnSpc>
                <a:spcPct val="150000"/>
              </a:lnSpc>
            </a:pPr>
            <a:r>
              <a:rPr lang="en-US" sz="2000" dirty="0" smtClean="0">
                <a:solidFill>
                  <a:schemeClr val="tx1"/>
                </a:solidFill>
                <a:latin typeface="Arial" panose="020B0604020202020204" pitchFamily="34" charset="0"/>
              </a:rPr>
              <a:t>Female sex workers (FSW)- 73.3%</a:t>
            </a:r>
            <a:endParaRPr lang="en-GB" sz="2000" dirty="0" smtClean="0">
              <a:solidFill>
                <a:schemeClr val="tx1"/>
              </a:solidFill>
              <a:latin typeface="Arial" panose="020B0604020202020204" pitchFamily="34" charset="0"/>
            </a:endParaRPr>
          </a:p>
          <a:p>
            <a:pPr>
              <a:lnSpc>
                <a:spcPct val="150000"/>
              </a:lnSpc>
            </a:pPr>
            <a:r>
              <a:rPr lang="en-US" sz="2000" dirty="0" smtClean="0">
                <a:solidFill>
                  <a:schemeClr val="tx1"/>
                </a:solidFill>
                <a:latin typeface="Arial" panose="020B0604020202020204" pitchFamily="34" charset="0"/>
              </a:rPr>
              <a:t>Factory workers- 44.7%</a:t>
            </a:r>
          </a:p>
          <a:p>
            <a:pPr>
              <a:lnSpc>
                <a:spcPct val="150000"/>
              </a:lnSpc>
            </a:pPr>
            <a:r>
              <a:rPr lang="en-US" sz="2000" dirty="0" smtClean="0">
                <a:solidFill>
                  <a:schemeClr val="tx1"/>
                </a:solidFill>
                <a:latin typeface="Arial" panose="020B0604020202020204" pitchFamily="34" charset="0"/>
              </a:rPr>
              <a:t>Men who have sex with men (MSM)- 35.4%</a:t>
            </a:r>
          </a:p>
          <a:p>
            <a:pPr>
              <a:lnSpc>
                <a:spcPct val="150000"/>
              </a:lnSpc>
            </a:pPr>
            <a:r>
              <a:rPr lang="en-US" sz="2000" dirty="0" smtClean="0">
                <a:solidFill>
                  <a:schemeClr val="tx1"/>
                </a:solidFill>
                <a:latin typeface="Arial" panose="020B0604020202020204" pitchFamily="34" charset="0"/>
              </a:rPr>
              <a:t>Inmates-31. 4%</a:t>
            </a:r>
          </a:p>
          <a:p>
            <a:endParaRPr lang="en-GB" dirty="0"/>
          </a:p>
        </p:txBody>
      </p:sp>
      <p:graphicFrame>
        <p:nvGraphicFramePr>
          <p:cNvPr id="6" name="Content Placeholder 6">
            <a:extLst>
              <a:ext uri="{FF2B5EF4-FFF2-40B4-BE49-F238E27FC236}">
                <a16:creationId xmlns="" xmlns:a16="http://schemas.microsoft.com/office/drawing/2014/main" id="{E42FD066-EA6D-4DC3-A17A-641CBAAE8E16}"/>
              </a:ext>
            </a:extLst>
          </p:cNvPr>
          <p:cNvGraphicFramePr>
            <a:graphicFrameLocks/>
          </p:cNvGraphicFramePr>
          <p:nvPr>
            <p:extLst>
              <p:ext uri="{D42A27DB-BD31-4B8C-83A1-F6EECF244321}">
                <p14:modId xmlns:p14="http://schemas.microsoft.com/office/powerpoint/2010/main" val="3633141054"/>
              </p:ext>
            </p:extLst>
          </p:nvPr>
        </p:nvGraphicFramePr>
        <p:xfrm>
          <a:off x="1654277" y="1557893"/>
          <a:ext cx="4441723"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2133600" y="1230869"/>
            <a:ext cx="4343400" cy="369332"/>
          </a:xfrm>
          <a:prstGeom prst="rect">
            <a:avLst/>
          </a:prstGeom>
          <a:solidFill>
            <a:schemeClr val="accent1">
              <a:lumMod val="90000"/>
            </a:schemeClr>
          </a:solidFill>
        </p:spPr>
        <p:txBody>
          <a:bodyPr wrap="square" rtlCol="0">
            <a:spAutoFit/>
          </a:bodyPr>
          <a:lstStyle/>
          <a:p>
            <a:r>
              <a:rPr lang="en-GB" b="1" dirty="0">
                <a:solidFill>
                  <a:srgbClr val="000000"/>
                </a:solidFill>
              </a:rPr>
              <a:t>Progress towards 90, 90, 90 targets</a:t>
            </a:r>
          </a:p>
        </p:txBody>
      </p:sp>
      <p:sp>
        <p:nvSpPr>
          <p:cNvPr id="8" name="Freeform 17"/>
          <p:cNvSpPr>
            <a:spLocks/>
          </p:cNvSpPr>
          <p:nvPr/>
        </p:nvSpPr>
        <p:spPr bwMode="auto">
          <a:xfrm>
            <a:off x="750480" y="965203"/>
            <a:ext cx="10936695" cy="45719"/>
          </a:xfrm>
          <a:custGeom>
            <a:avLst/>
            <a:gdLst>
              <a:gd name="T0" fmla="*/ 0 w 5597"/>
              <a:gd name="T1" fmla="*/ 0 h 2"/>
              <a:gd name="T2" fmla="*/ 2147483647 w 5597"/>
              <a:gd name="T3" fmla="*/ 2147483647 h 2"/>
              <a:gd name="T4" fmla="*/ 0 60000 65536"/>
              <a:gd name="T5" fmla="*/ 0 60000 65536"/>
              <a:gd name="T6" fmla="*/ 0 w 5597"/>
              <a:gd name="T7" fmla="*/ 0 h 2"/>
              <a:gd name="T8" fmla="*/ 5597 w 5597"/>
              <a:gd name="T9" fmla="*/ 2 h 2"/>
            </a:gdLst>
            <a:ahLst/>
            <a:cxnLst>
              <a:cxn ang="T4">
                <a:pos x="T0" y="T1"/>
              </a:cxn>
              <a:cxn ang="T5">
                <a:pos x="T2" y="T3"/>
              </a:cxn>
            </a:cxnLst>
            <a:rect l="T6" t="T7" r="T8" b="T9"/>
            <a:pathLst>
              <a:path w="5597" h="2">
                <a:moveTo>
                  <a:pt x="0" y="0"/>
                </a:moveTo>
                <a:lnTo>
                  <a:pt x="5597" y="2"/>
                </a:lnTo>
              </a:path>
            </a:pathLst>
          </a:custGeom>
          <a:noFill/>
          <a:ln w="571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Tree>
    <p:extLst>
      <p:ext uri="{BB962C8B-B14F-4D97-AF65-F5344CB8AC3E}">
        <p14:creationId xmlns:p14="http://schemas.microsoft.com/office/powerpoint/2010/main" val="1186334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anim calcmode="lin" valueType="num">
                                      <p:cBhvr additive="base">
                                        <p:cTn id="1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anim calcmode="lin" valueType="num">
                                      <p:cBhvr additive="base">
                                        <p:cTn id="1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anim calcmode="lin" valueType="num">
                                      <p:cBhvr additive="base">
                                        <p:cTn id="2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50480" y="-258761"/>
            <a:ext cx="10691040" cy="1143000"/>
          </a:xfrm>
        </p:spPr>
        <p:txBody>
          <a:bodyPr>
            <a:normAutofit/>
          </a:bodyPr>
          <a:lstStyle/>
          <a:p>
            <a:r>
              <a:rPr lang="en-US" dirty="0">
                <a:solidFill>
                  <a:schemeClr val="tx1"/>
                </a:solidFill>
                <a:effectLst>
                  <a:outerShdw blurRad="38100" dist="38100" dir="2700000" algn="tl">
                    <a:srgbClr val="000000">
                      <a:alpha val="43137"/>
                    </a:srgbClr>
                  </a:outerShdw>
                </a:effectLst>
                <a:latin typeface="Arial" panose="020B0604020202020204" pitchFamily="34" charset="0"/>
              </a:rPr>
              <a:t>PrEP Intervention Lesotho</a:t>
            </a:r>
            <a:endParaRPr lang="en-GB" dirty="0">
              <a:solidFill>
                <a:schemeClr val="tx1"/>
              </a:solidFill>
              <a:latin typeface="Arial" panose="020B0604020202020204" pitchFamily="34" charset="0"/>
            </a:endParaRPr>
          </a:p>
        </p:txBody>
      </p:sp>
      <p:graphicFrame>
        <p:nvGraphicFramePr>
          <p:cNvPr id="8" name="Content Placeholder 5"/>
          <p:cNvGraphicFramePr>
            <a:graphicFrameLocks/>
          </p:cNvGraphicFramePr>
          <p:nvPr>
            <p:extLst>
              <p:ext uri="{D42A27DB-BD31-4B8C-83A1-F6EECF244321}">
                <p14:modId xmlns:p14="http://schemas.microsoft.com/office/powerpoint/2010/main" val="1503023305"/>
              </p:ext>
            </p:extLst>
          </p:nvPr>
        </p:nvGraphicFramePr>
        <p:xfrm>
          <a:off x="-387844" y="906260"/>
          <a:ext cx="10972800" cy="5099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p:cNvSpPr txBox="1"/>
          <p:nvPr/>
        </p:nvSpPr>
        <p:spPr>
          <a:xfrm>
            <a:off x="1806504" y="5035129"/>
            <a:ext cx="737754" cy="369332"/>
          </a:xfrm>
          <a:prstGeom prst="rect">
            <a:avLst/>
          </a:prstGeom>
          <a:noFill/>
        </p:spPr>
        <p:txBody>
          <a:bodyPr wrap="square" rtlCol="0">
            <a:spAutoFit/>
          </a:bodyPr>
          <a:lstStyle/>
          <a:p>
            <a:pPr defTabSz="914400"/>
            <a:r>
              <a:rPr lang="en-US" b="1" dirty="0" smtClean="0">
                <a:solidFill>
                  <a:srgbClr val="333399"/>
                </a:solidFill>
                <a:effectLst>
                  <a:outerShdw blurRad="38100" dist="38100" dir="2700000" algn="tl">
                    <a:srgbClr val="000000">
                      <a:alpha val="43137"/>
                    </a:srgbClr>
                  </a:outerShdw>
                </a:effectLst>
                <a:latin typeface="Arial"/>
              </a:rPr>
              <a:t>2017</a:t>
            </a:r>
            <a:endParaRPr lang="en-GB" b="1" dirty="0">
              <a:solidFill>
                <a:srgbClr val="333399"/>
              </a:solidFill>
              <a:effectLst>
                <a:outerShdw blurRad="38100" dist="38100" dir="2700000" algn="tl">
                  <a:srgbClr val="000000">
                    <a:alpha val="43137"/>
                  </a:srgbClr>
                </a:outerShdw>
              </a:effectLst>
              <a:latin typeface="Arial"/>
            </a:endParaRPr>
          </a:p>
        </p:txBody>
      </p:sp>
      <p:sp>
        <p:nvSpPr>
          <p:cNvPr id="10" name="TextBox 9"/>
          <p:cNvSpPr txBox="1"/>
          <p:nvPr/>
        </p:nvSpPr>
        <p:spPr>
          <a:xfrm>
            <a:off x="3237829" y="1623440"/>
            <a:ext cx="737754" cy="369332"/>
          </a:xfrm>
          <a:prstGeom prst="rect">
            <a:avLst/>
          </a:prstGeom>
          <a:noFill/>
        </p:spPr>
        <p:txBody>
          <a:bodyPr wrap="square" rtlCol="0">
            <a:spAutoFit/>
          </a:bodyPr>
          <a:lstStyle/>
          <a:p>
            <a:pPr defTabSz="914400"/>
            <a:r>
              <a:rPr lang="en-US" b="1" dirty="0" smtClean="0">
                <a:solidFill>
                  <a:srgbClr val="333399"/>
                </a:solidFill>
                <a:effectLst>
                  <a:outerShdw blurRad="38100" dist="38100" dir="2700000" algn="tl">
                    <a:srgbClr val="000000">
                      <a:alpha val="43137"/>
                    </a:srgbClr>
                  </a:outerShdw>
                </a:effectLst>
                <a:latin typeface="Arial"/>
              </a:rPr>
              <a:t>2018</a:t>
            </a:r>
            <a:endParaRPr lang="en-GB" b="1" dirty="0">
              <a:solidFill>
                <a:srgbClr val="333399"/>
              </a:solidFill>
              <a:effectLst>
                <a:outerShdw blurRad="38100" dist="38100" dir="2700000" algn="tl">
                  <a:srgbClr val="000000">
                    <a:alpha val="43137"/>
                  </a:srgbClr>
                </a:outerShdw>
              </a:effectLst>
              <a:latin typeface="Arial"/>
            </a:endParaRPr>
          </a:p>
        </p:txBody>
      </p:sp>
      <p:sp>
        <p:nvSpPr>
          <p:cNvPr id="11" name="TextBox 10"/>
          <p:cNvSpPr txBox="1"/>
          <p:nvPr/>
        </p:nvSpPr>
        <p:spPr>
          <a:xfrm>
            <a:off x="6962487" y="3035488"/>
            <a:ext cx="737754" cy="369332"/>
          </a:xfrm>
          <a:prstGeom prst="rect">
            <a:avLst/>
          </a:prstGeom>
          <a:noFill/>
        </p:spPr>
        <p:txBody>
          <a:bodyPr wrap="square" rtlCol="0">
            <a:spAutoFit/>
          </a:bodyPr>
          <a:lstStyle/>
          <a:p>
            <a:pPr defTabSz="914400"/>
            <a:r>
              <a:rPr lang="en-US" b="1" dirty="0" smtClean="0">
                <a:solidFill>
                  <a:srgbClr val="333399"/>
                </a:solidFill>
                <a:effectLst>
                  <a:outerShdw blurRad="38100" dist="38100" dir="2700000" algn="tl">
                    <a:srgbClr val="000000">
                      <a:alpha val="43137"/>
                    </a:srgbClr>
                  </a:outerShdw>
                </a:effectLst>
                <a:latin typeface="Arial"/>
              </a:rPr>
              <a:t>2019</a:t>
            </a:r>
            <a:endParaRPr lang="en-GB" b="1" dirty="0">
              <a:solidFill>
                <a:srgbClr val="333399"/>
              </a:solidFill>
              <a:effectLst>
                <a:outerShdw blurRad="38100" dist="38100" dir="2700000" algn="tl">
                  <a:srgbClr val="000000">
                    <a:alpha val="43137"/>
                  </a:srgbClr>
                </a:outerShdw>
              </a:effectLst>
              <a:latin typeface="Arial"/>
            </a:endParaRPr>
          </a:p>
        </p:txBody>
      </p:sp>
      <p:sp>
        <p:nvSpPr>
          <p:cNvPr id="12" name="TextBox 11"/>
          <p:cNvSpPr txBox="1"/>
          <p:nvPr/>
        </p:nvSpPr>
        <p:spPr>
          <a:xfrm>
            <a:off x="2544258" y="3544103"/>
            <a:ext cx="4019107" cy="2816156"/>
          </a:xfrm>
          <a:prstGeom prst="rect">
            <a:avLst/>
          </a:prstGeom>
          <a:noFill/>
        </p:spPr>
        <p:txBody>
          <a:bodyPr wrap="square" rtlCol="0">
            <a:spAutoFit/>
          </a:bodyPr>
          <a:lstStyle/>
          <a:p>
            <a:pPr marL="285750" indent="-285750" defTabSz="914400">
              <a:buFont typeface="Arial" panose="020B0604020202020204" pitchFamily="34" charset="0"/>
              <a:buChar char="•"/>
            </a:pPr>
            <a:r>
              <a:rPr lang="en-US" dirty="0">
                <a:solidFill>
                  <a:srgbClr val="000000"/>
                </a:solidFill>
                <a:latin typeface="Arial"/>
              </a:rPr>
              <a:t>Test and Treat along with PrEP Policy adopted 2016.</a:t>
            </a:r>
          </a:p>
          <a:p>
            <a:pPr marL="171450" indent="-171450" defTabSz="914400">
              <a:buFont typeface="Arial" panose="020B0604020202020204" pitchFamily="34" charset="0"/>
              <a:buChar char="•"/>
            </a:pPr>
            <a:endParaRPr lang="en-US" sz="800" dirty="0">
              <a:solidFill>
                <a:srgbClr val="000000"/>
              </a:solidFill>
              <a:latin typeface="Arial"/>
            </a:endParaRPr>
          </a:p>
          <a:p>
            <a:pPr marL="285750" indent="-285750" defTabSz="914400">
              <a:buFont typeface="Arial" panose="020B0604020202020204" pitchFamily="34" charset="0"/>
              <a:buChar char="•"/>
            </a:pPr>
            <a:r>
              <a:rPr lang="en-US" dirty="0">
                <a:solidFill>
                  <a:srgbClr val="000000"/>
                </a:solidFill>
                <a:latin typeface="Arial"/>
              </a:rPr>
              <a:t>PrEP regimen-TDF/3TC</a:t>
            </a:r>
          </a:p>
          <a:p>
            <a:pPr marL="171450" indent="-171450" defTabSz="914400">
              <a:buFont typeface="Arial" panose="020B0604020202020204" pitchFamily="34" charset="0"/>
              <a:buChar char="•"/>
            </a:pPr>
            <a:endParaRPr lang="en-US" sz="700" dirty="0">
              <a:solidFill>
                <a:srgbClr val="000000"/>
              </a:solidFill>
              <a:latin typeface="Arial"/>
            </a:endParaRPr>
          </a:p>
          <a:p>
            <a:pPr marL="285750" indent="-285750" defTabSz="914400">
              <a:buFont typeface="Arial" panose="020B0604020202020204" pitchFamily="34" charset="0"/>
              <a:buChar char="•"/>
            </a:pPr>
            <a:r>
              <a:rPr lang="en-US" dirty="0">
                <a:solidFill>
                  <a:srgbClr val="000000"/>
                </a:solidFill>
                <a:latin typeface="Arial"/>
              </a:rPr>
              <a:t>Eligibility criteria 2017- based on sexual </a:t>
            </a:r>
            <a:r>
              <a:rPr lang="en-US" dirty="0" smtClean="0">
                <a:solidFill>
                  <a:srgbClr val="000000"/>
                </a:solidFill>
                <a:latin typeface="Arial"/>
              </a:rPr>
              <a:t>orientation</a:t>
            </a:r>
          </a:p>
          <a:p>
            <a:pPr defTabSz="914400"/>
            <a:endParaRPr lang="en-US" dirty="0">
              <a:solidFill>
                <a:srgbClr val="000000"/>
              </a:solidFill>
              <a:latin typeface="Arial"/>
            </a:endParaRPr>
          </a:p>
          <a:p>
            <a:pPr marL="285750" indent="-285750" defTabSz="914400">
              <a:buFont typeface="Arial" panose="020B0604020202020204" pitchFamily="34" charset="0"/>
              <a:buChar char="•"/>
            </a:pPr>
            <a:r>
              <a:rPr lang="en-US" dirty="0">
                <a:solidFill>
                  <a:srgbClr val="000000"/>
                </a:solidFill>
                <a:latin typeface="Arial"/>
              </a:rPr>
              <a:t>PrEP delivery both facility and community based</a:t>
            </a:r>
          </a:p>
          <a:p>
            <a:pPr defTabSz="914400"/>
            <a:endParaRPr lang="en-GB" dirty="0">
              <a:solidFill>
                <a:srgbClr val="000000"/>
              </a:solidFill>
              <a:latin typeface="Arial"/>
            </a:endParaRPr>
          </a:p>
        </p:txBody>
      </p:sp>
      <p:sp>
        <p:nvSpPr>
          <p:cNvPr id="13" name="TextBox 12"/>
          <p:cNvSpPr txBox="1"/>
          <p:nvPr/>
        </p:nvSpPr>
        <p:spPr>
          <a:xfrm>
            <a:off x="3952198" y="1021128"/>
            <a:ext cx="3563027" cy="1477328"/>
          </a:xfrm>
          <a:prstGeom prst="rect">
            <a:avLst/>
          </a:prstGeom>
          <a:noFill/>
        </p:spPr>
        <p:txBody>
          <a:bodyPr wrap="square" rtlCol="0">
            <a:spAutoFit/>
          </a:bodyPr>
          <a:lstStyle/>
          <a:p>
            <a:pPr marL="285750" indent="-285750" defTabSz="914400">
              <a:buFont typeface="Arial" panose="020B0604020202020204" pitchFamily="34" charset="0"/>
              <a:buChar char="•"/>
            </a:pPr>
            <a:r>
              <a:rPr lang="en-US" dirty="0" smtClean="0">
                <a:solidFill>
                  <a:srgbClr val="000000"/>
                </a:solidFill>
                <a:latin typeface="Arial"/>
              </a:rPr>
              <a:t>Phased </a:t>
            </a:r>
            <a:r>
              <a:rPr lang="en-US" dirty="0">
                <a:solidFill>
                  <a:srgbClr val="000000"/>
                </a:solidFill>
                <a:latin typeface="Arial"/>
              </a:rPr>
              <a:t>scale up of PrEP </a:t>
            </a:r>
            <a:r>
              <a:rPr lang="en-US" dirty="0" smtClean="0">
                <a:solidFill>
                  <a:srgbClr val="000000"/>
                </a:solidFill>
                <a:latin typeface="Arial"/>
              </a:rPr>
              <a:t>services both  </a:t>
            </a:r>
            <a:r>
              <a:rPr lang="en-US" dirty="0">
                <a:solidFill>
                  <a:srgbClr val="000000"/>
                </a:solidFill>
                <a:latin typeface="Arial"/>
              </a:rPr>
              <a:t>facility and community (Maseru, Berea and </a:t>
            </a:r>
            <a:r>
              <a:rPr lang="en-US" dirty="0" err="1">
                <a:solidFill>
                  <a:srgbClr val="000000"/>
                </a:solidFill>
                <a:latin typeface="Arial"/>
              </a:rPr>
              <a:t>Mafeteng</a:t>
            </a:r>
            <a:r>
              <a:rPr lang="en-US" dirty="0">
                <a:solidFill>
                  <a:srgbClr val="000000"/>
                </a:solidFill>
                <a:latin typeface="Arial"/>
              </a:rPr>
              <a:t>)-3 districts</a:t>
            </a:r>
          </a:p>
          <a:p>
            <a:pPr defTabSz="914400"/>
            <a:endParaRPr lang="en-GB" dirty="0">
              <a:solidFill>
                <a:srgbClr val="000000"/>
              </a:solidFill>
              <a:effectLst>
                <a:outerShdw blurRad="38100" dist="38100" dir="2700000" algn="tl">
                  <a:srgbClr val="000000">
                    <a:alpha val="43137"/>
                  </a:srgbClr>
                </a:outerShdw>
              </a:effectLst>
              <a:latin typeface="Arial"/>
            </a:endParaRPr>
          </a:p>
        </p:txBody>
      </p:sp>
      <p:sp>
        <p:nvSpPr>
          <p:cNvPr id="14" name="TextBox 13"/>
          <p:cNvSpPr txBox="1"/>
          <p:nvPr/>
        </p:nvSpPr>
        <p:spPr>
          <a:xfrm>
            <a:off x="7698300" y="2562296"/>
            <a:ext cx="3115339" cy="1963614"/>
          </a:xfrm>
          <a:prstGeom prst="rect">
            <a:avLst/>
          </a:prstGeom>
          <a:noFill/>
        </p:spPr>
        <p:txBody>
          <a:bodyPr wrap="square" rtlCol="0">
            <a:spAutoFit/>
          </a:bodyPr>
          <a:lstStyle/>
          <a:p>
            <a:pPr marL="285750" indent="-285750" defTabSz="711200">
              <a:lnSpc>
                <a:spcPct val="90000"/>
              </a:lnSpc>
              <a:spcBef>
                <a:spcPct val="0"/>
              </a:spcBef>
              <a:spcAft>
                <a:spcPct val="35000"/>
              </a:spcAft>
              <a:buFont typeface="Arial" panose="020B0604020202020204" pitchFamily="34" charset="0"/>
              <a:buChar char="•"/>
            </a:pPr>
            <a:r>
              <a:rPr lang="en-US" dirty="0">
                <a:solidFill>
                  <a:srgbClr val="000000"/>
                </a:solidFill>
                <a:latin typeface="Arial"/>
              </a:rPr>
              <a:t>National roll out of PrEP services</a:t>
            </a:r>
          </a:p>
          <a:p>
            <a:pPr marL="171450" indent="-171450" defTabSz="711200">
              <a:lnSpc>
                <a:spcPct val="90000"/>
              </a:lnSpc>
              <a:spcBef>
                <a:spcPct val="0"/>
              </a:spcBef>
              <a:spcAft>
                <a:spcPct val="35000"/>
              </a:spcAft>
              <a:buFont typeface="Arial" panose="020B0604020202020204" pitchFamily="34" charset="0"/>
              <a:buChar char="•"/>
            </a:pPr>
            <a:endParaRPr lang="en-US" sz="100" dirty="0">
              <a:solidFill>
                <a:srgbClr val="000000"/>
              </a:solidFill>
              <a:latin typeface="Arial"/>
            </a:endParaRPr>
          </a:p>
          <a:p>
            <a:pPr marL="171450" indent="-171450" defTabSz="711200">
              <a:lnSpc>
                <a:spcPct val="90000"/>
              </a:lnSpc>
              <a:spcBef>
                <a:spcPct val="0"/>
              </a:spcBef>
              <a:spcAft>
                <a:spcPct val="35000"/>
              </a:spcAft>
              <a:buFont typeface="Arial" panose="020B0604020202020204" pitchFamily="34" charset="0"/>
              <a:buChar char="•"/>
            </a:pPr>
            <a:endParaRPr lang="en-US" sz="700" dirty="0">
              <a:solidFill>
                <a:srgbClr val="000000"/>
              </a:solidFill>
              <a:latin typeface="Arial"/>
            </a:endParaRPr>
          </a:p>
          <a:p>
            <a:pPr marL="285750" indent="-285750" defTabSz="711200">
              <a:lnSpc>
                <a:spcPct val="90000"/>
              </a:lnSpc>
              <a:spcBef>
                <a:spcPct val="0"/>
              </a:spcBef>
              <a:spcAft>
                <a:spcPct val="35000"/>
              </a:spcAft>
              <a:buFont typeface="Arial" panose="020B0604020202020204" pitchFamily="34" charset="0"/>
              <a:buChar char="•"/>
            </a:pPr>
            <a:r>
              <a:rPr lang="en-US" dirty="0">
                <a:solidFill>
                  <a:srgbClr val="000000"/>
                </a:solidFill>
                <a:latin typeface="Arial"/>
              </a:rPr>
              <a:t>Eligibility criteria now based on sexual activity risk</a:t>
            </a:r>
          </a:p>
          <a:p>
            <a:pPr marL="285750" indent="-285750" defTabSz="914400">
              <a:buFont typeface="Arial" panose="020B0604020202020204" pitchFamily="34" charset="0"/>
              <a:buChar char="•"/>
            </a:pPr>
            <a:endParaRPr lang="en-GB" dirty="0">
              <a:solidFill>
                <a:srgbClr val="000000"/>
              </a:solidFill>
              <a:effectLst>
                <a:outerShdw blurRad="38100" dist="38100" dir="2700000" algn="tl">
                  <a:srgbClr val="000000">
                    <a:alpha val="43137"/>
                  </a:srgbClr>
                </a:outerShdw>
              </a:effectLst>
              <a:latin typeface="Arial"/>
            </a:endParaRPr>
          </a:p>
        </p:txBody>
      </p:sp>
      <p:sp>
        <p:nvSpPr>
          <p:cNvPr id="15" name="Freeform 17"/>
          <p:cNvSpPr>
            <a:spLocks/>
          </p:cNvSpPr>
          <p:nvPr/>
        </p:nvSpPr>
        <p:spPr bwMode="auto">
          <a:xfrm>
            <a:off x="750480" y="698503"/>
            <a:ext cx="10936695" cy="45719"/>
          </a:xfrm>
          <a:custGeom>
            <a:avLst/>
            <a:gdLst>
              <a:gd name="T0" fmla="*/ 0 w 5597"/>
              <a:gd name="T1" fmla="*/ 0 h 2"/>
              <a:gd name="T2" fmla="*/ 2147483647 w 5597"/>
              <a:gd name="T3" fmla="*/ 2147483647 h 2"/>
              <a:gd name="T4" fmla="*/ 0 60000 65536"/>
              <a:gd name="T5" fmla="*/ 0 60000 65536"/>
              <a:gd name="T6" fmla="*/ 0 w 5597"/>
              <a:gd name="T7" fmla="*/ 0 h 2"/>
              <a:gd name="T8" fmla="*/ 5597 w 5597"/>
              <a:gd name="T9" fmla="*/ 2 h 2"/>
            </a:gdLst>
            <a:ahLst/>
            <a:cxnLst>
              <a:cxn ang="T4">
                <a:pos x="T0" y="T1"/>
              </a:cxn>
              <a:cxn ang="T5">
                <a:pos x="T2" y="T3"/>
              </a:cxn>
            </a:cxnLst>
            <a:rect l="T6" t="T7" r="T8" b="T9"/>
            <a:pathLst>
              <a:path w="5597" h="2">
                <a:moveTo>
                  <a:pt x="0" y="0"/>
                </a:moveTo>
                <a:lnTo>
                  <a:pt x="5597" y="2"/>
                </a:lnTo>
              </a:path>
            </a:pathLst>
          </a:custGeom>
          <a:noFill/>
          <a:ln w="571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Tree>
    <p:extLst>
      <p:ext uri="{BB962C8B-B14F-4D97-AF65-F5344CB8AC3E}">
        <p14:creationId xmlns:p14="http://schemas.microsoft.com/office/powerpoint/2010/main" val="2914619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
                                            <p:txEl>
                                              <p:pRg st="0" end="0"/>
                                            </p:txEl>
                                          </p:spTgt>
                                        </p:tgtEl>
                                        <p:attrNameLst>
                                          <p:attrName>style.visibility</p:attrName>
                                        </p:attrNameLst>
                                      </p:cBhvr>
                                      <p:to>
                                        <p:strVal val="visible"/>
                                      </p:to>
                                    </p:set>
                                    <p:anim calcmode="lin" valueType="num">
                                      <p:cBhvr additive="base">
                                        <p:cTn id="19"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4">
                                            <p:txEl>
                                              <p:pRg st="0" end="0"/>
                                            </p:txEl>
                                          </p:spTgt>
                                        </p:tgtEl>
                                        <p:attrNameLst>
                                          <p:attrName>style.visibility</p:attrName>
                                        </p:attrNameLst>
                                      </p:cBhvr>
                                      <p:to>
                                        <p:strVal val="visible"/>
                                      </p:to>
                                    </p:set>
                                    <p:anim calcmode="lin" valueType="num">
                                      <p:cBhvr additive="base">
                                        <p:cTn id="2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
                                            <p:txEl>
                                              <p:pRg st="0" end="0"/>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4">
                                            <p:txEl>
                                              <p:pRg st="3" end="3"/>
                                            </p:txEl>
                                          </p:spTgt>
                                        </p:tgtEl>
                                        <p:attrNameLst>
                                          <p:attrName>style.visibility</p:attrName>
                                        </p:attrNameLst>
                                      </p:cBhvr>
                                      <p:to>
                                        <p:strVal val="visible"/>
                                      </p:to>
                                    </p:set>
                                    <p:anim calcmode="lin" valueType="num">
                                      <p:cBhvr additive="base">
                                        <p:cTn id="29"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50480" y="-20636"/>
            <a:ext cx="10691040" cy="1143000"/>
          </a:xfrm>
        </p:spPr>
        <p:txBody>
          <a:bodyPr>
            <a:normAutofit/>
          </a:bodyPr>
          <a:lstStyle/>
          <a:p>
            <a:r>
              <a:rPr lang="en-GB" sz="4800" dirty="0">
                <a:solidFill>
                  <a:schemeClr val="tx1"/>
                </a:solidFill>
                <a:effectLst>
                  <a:outerShdw blurRad="38100" dist="38100" dir="2700000" algn="tl">
                    <a:srgbClr val="000000">
                      <a:alpha val="43137"/>
                    </a:srgbClr>
                  </a:outerShdw>
                </a:effectLst>
                <a:latin typeface="Arial" panose="020B0604020202020204" pitchFamily="34" charset="0"/>
              </a:rPr>
              <a:t>PrEP Enrolment</a:t>
            </a:r>
            <a:endParaRPr lang="en-GB" sz="4800" dirty="0">
              <a:solidFill>
                <a:schemeClr val="tx1"/>
              </a:solidFill>
              <a:latin typeface="Arial" panose="020B0604020202020204" pitchFamily="34" charset="0"/>
            </a:endParaRPr>
          </a:p>
        </p:txBody>
      </p:sp>
      <p:graphicFrame>
        <p:nvGraphicFramePr>
          <p:cNvPr id="8" name="Chart 7">
            <a:extLst>
              <a:ext uri="{FF2B5EF4-FFF2-40B4-BE49-F238E27FC236}">
                <a16:creationId xmlns="" xmlns:a16="http://schemas.microsoft.com/office/drawing/2014/main" id="{5CA0CA14-9DE9-4961-8347-03DBB9268B56}"/>
              </a:ext>
            </a:extLst>
          </p:cNvPr>
          <p:cNvGraphicFramePr>
            <a:graphicFrameLocks/>
          </p:cNvGraphicFramePr>
          <p:nvPr>
            <p:extLst>
              <p:ext uri="{D42A27DB-BD31-4B8C-83A1-F6EECF244321}">
                <p14:modId xmlns:p14="http://schemas.microsoft.com/office/powerpoint/2010/main" val="2223287348"/>
              </p:ext>
            </p:extLst>
          </p:nvPr>
        </p:nvGraphicFramePr>
        <p:xfrm>
          <a:off x="899515" y="1534525"/>
          <a:ext cx="10126253" cy="5268775"/>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9776580" y="4377389"/>
            <a:ext cx="2270769" cy="646331"/>
          </a:xfrm>
          <a:prstGeom prst="rect">
            <a:avLst/>
          </a:prstGeom>
          <a:solidFill>
            <a:srgbClr val="00B050"/>
          </a:solidFill>
        </p:spPr>
        <p:txBody>
          <a:bodyPr wrap="square" rtlCol="0">
            <a:spAutoFit/>
          </a:bodyPr>
          <a:lstStyle/>
          <a:p>
            <a:pPr algn="ctr" defTabSz="914400"/>
            <a:r>
              <a:rPr lang="en-GB" b="1" dirty="0" smtClean="0">
                <a:solidFill>
                  <a:srgbClr val="000000"/>
                </a:solidFill>
                <a:latin typeface="Arial"/>
              </a:rPr>
              <a:t>Total Initiated on PrEP- 11,887</a:t>
            </a:r>
            <a:endParaRPr lang="en-GB" b="1" dirty="0">
              <a:solidFill>
                <a:srgbClr val="000000"/>
              </a:solidFill>
              <a:latin typeface="Arial"/>
            </a:endParaRPr>
          </a:p>
        </p:txBody>
      </p:sp>
      <p:sp>
        <p:nvSpPr>
          <p:cNvPr id="10" name="Freeform 17"/>
          <p:cNvSpPr>
            <a:spLocks/>
          </p:cNvSpPr>
          <p:nvPr/>
        </p:nvSpPr>
        <p:spPr bwMode="auto">
          <a:xfrm>
            <a:off x="750480" y="965203"/>
            <a:ext cx="10936695" cy="45719"/>
          </a:xfrm>
          <a:custGeom>
            <a:avLst/>
            <a:gdLst>
              <a:gd name="T0" fmla="*/ 0 w 5597"/>
              <a:gd name="T1" fmla="*/ 0 h 2"/>
              <a:gd name="T2" fmla="*/ 2147483647 w 5597"/>
              <a:gd name="T3" fmla="*/ 2147483647 h 2"/>
              <a:gd name="T4" fmla="*/ 0 60000 65536"/>
              <a:gd name="T5" fmla="*/ 0 60000 65536"/>
              <a:gd name="T6" fmla="*/ 0 w 5597"/>
              <a:gd name="T7" fmla="*/ 0 h 2"/>
              <a:gd name="T8" fmla="*/ 5597 w 5597"/>
              <a:gd name="T9" fmla="*/ 2 h 2"/>
            </a:gdLst>
            <a:ahLst/>
            <a:cxnLst>
              <a:cxn ang="T4">
                <a:pos x="T0" y="T1"/>
              </a:cxn>
              <a:cxn ang="T5">
                <a:pos x="T2" y="T3"/>
              </a:cxn>
            </a:cxnLst>
            <a:rect l="T6" t="T7" r="T8" b="T9"/>
            <a:pathLst>
              <a:path w="5597" h="2">
                <a:moveTo>
                  <a:pt x="0" y="0"/>
                </a:moveTo>
                <a:lnTo>
                  <a:pt x="5597" y="2"/>
                </a:lnTo>
              </a:path>
            </a:pathLst>
          </a:custGeom>
          <a:noFill/>
          <a:ln w="571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Tree>
    <p:extLst>
      <p:ext uri="{BB962C8B-B14F-4D97-AF65-F5344CB8AC3E}">
        <p14:creationId xmlns:p14="http://schemas.microsoft.com/office/powerpoint/2010/main" val="989438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50480" y="26989"/>
            <a:ext cx="10691040" cy="1143000"/>
          </a:xfrm>
        </p:spPr>
        <p:txBody>
          <a:bodyPr>
            <a:normAutofit/>
          </a:bodyPr>
          <a:lstStyle/>
          <a:p>
            <a:r>
              <a:rPr lang="en-US" dirty="0">
                <a:solidFill>
                  <a:schemeClr val="tx1"/>
                </a:solidFill>
                <a:effectLst>
                  <a:outerShdw blurRad="38100" dist="38100" dir="2700000" algn="tl">
                    <a:srgbClr val="000000">
                      <a:alpha val="43137"/>
                    </a:srgbClr>
                  </a:outerShdw>
                </a:effectLst>
                <a:latin typeface="Arial" panose="020B0604020202020204" pitchFamily="34" charset="0"/>
              </a:rPr>
              <a:t>PrEP Continuation Rates</a:t>
            </a:r>
            <a:endParaRPr lang="en-GB" dirty="0">
              <a:solidFill>
                <a:schemeClr val="tx1"/>
              </a:solidFill>
              <a:latin typeface="Arial" panose="020B0604020202020204" pitchFamily="34" charset="0"/>
            </a:endParaRPr>
          </a:p>
        </p:txBody>
      </p:sp>
      <p:sp>
        <p:nvSpPr>
          <p:cNvPr id="8" name="Freeform 17"/>
          <p:cNvSpPr>
            <a:spLocks/>
          </p:cNvSpPr>
          <p:nvPr/>
        </p:nvSpPr>
        <p:spPr bwMode="auto">
          <a:xfrm>
            <a:off x="750480" y="965203"/>
            <a:ext cx="10936695" cy="45719"/>
          </a:xfrm>
          <a:custGeom>
            <a:avLst/>
            <a:gdLst>
              <a:gd name="T0" fmla="*/ 0 w 5597"/>
              <a:gd name="T1" fmla="*/ 0 h 2"/>
              <a:gd name="T2" fmla="*/ 2147483647 w 5597"/>
              <a:gd name="T3" fmla="*/ 2147483647 h 2"/>
              <a:gd name="T4" fmla="*/ 0 60000 65536"/>
              <a:gd name="T5" fmla="*/ 0 60000 65536"/>
              <a:gd name="T6" fmla="*/ 0 w 5597"/>
              <a:gd name="T7" fmla="*/ 0 h 2"/>
              <a:gd name="T8" fmla="*/ 5597 w 5597"/>
              <a:gd name="T9" fmla="*/ 2 h 2"/>
            </a:gdLst>
            <a:ahLst/>
            <a:cxnLst>
              <a:cxn ang="T4">
                <a:pos x="T0" y="T1"/>
              </a:cxn>
              <a:cxn ang="T5">
                <a:pos x="T2" y="T3"/>
              </a:cxn>
            </a:cxnLst>
            <a:rect l="T6" t="T7" r="T8" b="T9"/>
            <a:pathLst>
              <a:path w="5597" h="2">
                <a:moveTo>
                  <a:pt x="0" y="0"/>
                </a:moveTo>
                <a:lnTo>
                  <a:pt x="5597" y="2"/>
                </a:lnTo>
              </a:path>
            </a:pathLst>
          </a:custGeom>
          <a:noFill/>
          <a:ln w="571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graphicFrame>
        <p:nvGraphicFramePr>
          <p:cNvPr id="9" name="Content Placeholder 5"/>
          <p:cNvGraphicFramePr>
            <a:graphicFrameLocks/>
          </p:cNvGraphicFramePr>
          <p:nvPr>
            <p:extLst>
              <p:ext uri="{D42A27DB-BD31-4B8C-83A1-F6EECF244321}">
                <p14:modId xmlns:p14="http://schemas.microsoft.com/office/powerpoint/2010/main" val="3448980509"/>
              </p:ext>
            </p:extLst>
          </p:nvPr>
        </p:nvGraphicFramePr>
        <p:xfrm>
          <a:off x="468720" y="1343025"/>
          <a:ext cx="109728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63404050"/>
      </p:ext>
    </p:extLst>
  </p:cSld>
  <p:clrMapOvr>
    <a:masterClrMapping/>
  </p:clrMapOvr>
  <p:timing>
    <p:tnLst>
      <p:par>
        <p:cTn id="1" dur="indefinite" restart="never" nodeType="tmRoot"/>
      </p:par>
    </p:tnLst>
  </p:timing>
</p:sld>
</file>

<file path=ppt/theme/theme1.xml><?xml version="1.0" encoding="utf-8"?>
<a:theme xmlns:a="http://schemas.openxmlformats.org/drawingml/2006/main" name="AIDS 2016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 id="{ADBD3347-1A0F-45F0-B4B5-B886B317FA11}" vid="{2289ECF3-0365-4EFC-8344-95011E66FDF4}"/>
    </a:ext>
  </a:extLst>
</a:theme>
</file>

<file path=ppt/theme/theme2.xml><?xml version="1.0" encoding="utf-8"?>
<a:theme xmlns:a="http://schemas.openxmlformats.org/drawingml/2006/main" name="Theme1">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AIDS2016_template</Template>
  <TotalTime>15225</TotalTime>
  <Words>915</Words>
  <Application>Microsoft Office PowerPoint</Application>
  <PresentationFormat>Widescreen</PresentationFormat>
  <Paragraphs>148</Paragraphs>
  <Slides>16</Slides>
  <Notes>4</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16</vt:i4>
      </vt:variant>
    </vt:vector>
  </HeadingPairs>
  <TitlesOfParts>
    <vt:vector size="25" baseType="lpstr">
      <vt:lpstr>Arial</vt:lpstr>
      <vt:lpstr>Calibri</vt:lpstr>
      <vt:lpstr>Franklin Gothic Book</vt:lpstr>
      <vt:lpstr>ＭＳ 明朝</vt:lpstr>
      <vt:lpstr>Raleway</vt:lpstr>
      <vt:lpstr>Times New Roman</vt:lpstr>
      <vt:lpstr>Wingdings</vt:lpstr>
      <vt:lpstr>AIDS 2016_Template</vt:lpstr>
      <vt:lpstr>Theme1</vt:lpstr>
      <vt:lpstr>PowerPoint Presentation</vt:lpstr>
      <vt:lpstr>Lesotho Country Prospective; PrEP and STI’s Challenges and Opportunities</vt:lpstr>
      <vt:lpstr>KEY-POINTS</vt:lpstr>
      <vt:lpstr>PowerPoint Presentation</vt:lpstr>
      <vt:lpstr>HIV in Lesotho</vt:lpstr>
      <vt:lpstr>HIV in Lesotho</vt:lpstr>
      <vt:lpstr>PrEP Intervention Lesotho</vt:lpstr>
      <vt:lpstr>PrEP Enrolment</vt:lpstr>
      <vt:lpstr>PrEP Continuation Rates</vt:lpstr>
      <vt:lpstr>Sero-conversion on PrEP</vt:lpstr>
      <vt:lpstr>Stakeholders Perspectives on Scaling up PrEP for HIV Prevention Lesotho Study Overview:</vt:lpstr>
      <vt:lpstr>Key Preliminary Findings </vt:lpstr>
      <vt:lpstr>Key Preliminary Findings </vt:lpstr>
      <vt:lpstr>Summary recommendations</vt:lpstr>
      <vt:lpstr>Acknowledgements</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Joe Entwistle</dc:creator>
  <cp:lastModifiedBy>drtarumbiswa</cp:lastModifiedBy>
  <cp:revision>70</cp:revision>
  <cp:lastPrinted>2017-01-16T15:31:13Z</cp:lastPrinted>
  <dcterms:created xsi:type="dcterms:W3CDTF">2017-01-13T09:09:35Z</dcterms:created>
  <dcterms:modified xsi:type="dcterms:W3CDTF">2019-07-21T11:17:19Z</dcterms:modified>
</cp:coreProperties>
</file>